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</p:sldIdLst>
  <p:sldSz cy="6858000" cx="9144000"/>
  <p:notesSz cx="6858000" cy="9144000"/>
  <p:embeddedFontLst>
    <p:embeddedFont>
      <p:font typeface="Garamond"/>
      <p:regular r:id="rId33"/>
      <p:bold r:id="rId34"/>
      <p:italic r:id="rId35"/>
      <p:boldItalic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font" Target="fonts/Garamond-regular.fntdata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font" Target="fonts/Garamond-italic.fntdata"/><Relationship Id="rId12" Type="http://schemas.openxmlformats.org/officeDocument/2006/relationships/slide" Target="slides/slide8.xml"/><Relationship Id="rId34" Type="http://schemas.openxmlformats.org/officeDocument/2006/relationships/font" Target="fonts/Garamond-bold.fntdata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36" Type="http://schemas.openxmlformats.org/officeDocument/2006/relationships/font" Target="fonts/Garamond-boldItalic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Shape 4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Shape 5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Shape 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sk-SK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" name="Shape 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Shape 87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k-SK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8" name="Shape 24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" name="Shape 249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k-SK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Shape 258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6" name="Shape 2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7" name="Shape 267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k-SK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hape 28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3" name="Shape 2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sk-SK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Doplnit vzorec F -&gt; C. + Appendix slajd, kde je vysvetlené, prečo je tento Re dobrý (penetration depth).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4" name="Shape 284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k-SK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Shape 296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7" name="Shape 2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" name="Shape 298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k-SK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8" name="Shape 3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9" name="Shape 309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k-SK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7" name="Shape 31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8" name="Shape 318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k-SK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Shape 325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6" name="Shape 3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7" name="Shape 327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k-SK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Shape 33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4" name="Shape 33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5" name="Shape 335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k-SK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Shape 34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Shape 345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9" name="Shape 9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Shape 100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k-SK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Shape 3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Shape 35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Shape 3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Shape 366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Shape 3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Shape 386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Shape 410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1" name="Shape 4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2" name="Shape 412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k-SK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Shape 428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9" name="Shape 42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0" name="Shape 430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k-SK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Shape 45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5" name="Shape 45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6" name="Shape 456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k-SK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Shape 4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" name="Shape 471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Shape 488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9" name="Shape 4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0" name="Shape 490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k-SK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Shape 49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0" name="Shape 500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6" name="Shape 1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Shape 127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k-SK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4" name="Shape 13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Shape 135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k-SK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2" name="Shape 14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Shape 143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k-SK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7" name="Shape 1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Shape 168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k-SK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8" name="Shape 1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Shape 199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k-SK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1" name="Shape 2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Shape 212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k-SK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Shape 220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Úvodná snímka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7" name="Shape 17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" name="Shape 1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" name="Shape 1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" name="Shape 2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k-S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Nadpis a zvislý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4" name="Shape 74"/>
          <p:cNvSpPr txBox="1"/>
          <p:nvPr>
            <p:ph idx="1" type="body"/>
          </p:nvPr>
        </p:nvSpPr>
        <p:spPr>
          <a:xfrm rot="5400000">
            <a:off x="2309018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5" name="Shape 7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6" name="Shape 7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7" name="Shape 7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k-S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Zvislý nadpis a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0" name="Shape 80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1" name="Shape 8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" name="Shape 8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3" name="Shape 8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k-S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Nadpis a obsah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3" name="Shape 23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" name="Shape 2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" name="Shape 2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" name="Shape 2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k-S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Hlavička sekcie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9" name="Shape 29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" name="Shape 3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" name="Shape 3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" name="Shape 3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k-S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va obsahy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5" name="Shape 35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06400" lvl="0" marL="4572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" name="Shape 36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06400" lvl="0" marL="4572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" name="Shape 3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" name="Shape 3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" name="Shape 3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k-S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orovnanie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2" name="Shape 42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" name="Shape 43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810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" name="Shape 44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" name="Shape 45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810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" name="Shape 4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" name="Shape 4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Shape 4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k-S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Len nadpis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1" name="Shape 5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" name="Shape 5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Shape 5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k-S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rázdna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6" name="Shape 5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7" name="Shape 5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k-S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bsah s popisom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0" name="Shape 60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1" name="Shape 61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" name="Shape 6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" name="Shape 6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Shape 6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k-S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brázok s popisom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7" name="Shape 67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" name="Shape 68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9" name="Shape 6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" name="Shape 7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1" name="Shape 7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k-SK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Shape 1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Shape 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Shape 1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Shape 1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k-SK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4.png"/><Relationship Id="rId4" Type="http://schemas.openxmlformats.org/officeDocument/2006/relationships/image" Target="../media/image46.png"/><Relationship Id="rId5" Type="http://schemas.openxmlformats.org/officeDocument/2006/relationships/image" Target="../media/image42.png"/><Relationship Id="rId6" Type="http://schemas.openxmlformats.org/officeDocument/2006/relationships/image" Target="../media/image41.png"/><Relationship Id="rId7" Type="http://schemas.openxmlformats.org/officeDocument/2006/relationships/image" Target="../media/image45.png"/><Relationship Id="rId8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5.png"/><Relationship Id="rId4" Type="http://schemas.openxmlformats.org/officeDocument/2006/relationships/image" Target="../media/image49.png"/><Relationship Id="rId5" Type="http://schemas.openxmlformats.org/officeDocument/2006/relationships/image" Target="../media/image38.png"/><Relationship Id="rId6" Type="http://schemas.openxmlformats.org/officeDocument/2006/relationships/image" Target="../media/image37.png"/><Relationship Id="rId7" Type="http://schemas.openxmlformats.org/officeDocument/2006/relationships/image" Target="../media/image3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7.png"/><Relationship Id="rId4" Type="http://schemas.openxmlformats.org/officeDocument/2006/relationships/image" Target="../media/image4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0.png"/><Relationship Id="rId4" Type="http://schemas.openxmlformats.org/officeDocument/2006/relationships/image" Target="../media/image5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2.png"/><Relationship Id="rId4" Type="http://schemas.openxmlformats.org/officeDocument/2006/relationships/image" Target="../media/image5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3.png"/><Relationship Id="rId4" Type="http://schemas.openxmlformats.org/officeDocument/2006/relationships/image" Target="../media/image48.png"/><Relationship Id="rId9" Type="http://schemas.openxmlformats.org/officeDocument/2006/relationships/image" Target="../media/image63.png"/><Relationship Id="rId5" Type="http://schemas.openxmlformats.org/officeDocument/2006/relationships/image" Target="../media/image54.png"/><Relationship Id="rId6" Type="http://schemas.openxmlformats.org/officeDocument/2006/relationships/image" Target="../media/image65.png"/><Relationship Id="rId7" Type="http://schemas.openxmlformats.org/officeDocument/2006/relationships/image" Target="../media/image64.png"/><Relationship Id="rId8" Type="http://schemas.openxmlformats.org/officeDocument/2006/relationships/image" Target="../media/image5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3.png"/><Relationship Id="rId4" Type="http://schemas.openxmlformats.org/officeDocument/2006/relationships/image" Target="../media/image17.png"/><Relationship Id="rId5" Type="http://schemas.openxmlformats.org/officeDocument/2006/relationships/image" Target="../media/image14.png"/><Relationship Id="rId6" Type="http://schemas.openxmlformats.org/officeDocument/2006/relationships/image" Target="../media/image10.png"/><Relationship Id="rId7" Type="http://schemas.openxmlformats.org/officeDocument/2006/relationships/image" Target="../media/image3.gif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hyperlink" Target="mailto:kubo@fks.sk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7.gif"/><Relationship Id="rId4" Type="http://schemas.openxmlformats.org/officeDocument/2006/relationships/image" Target="../media/image69.png"/><Relationship Id="rId5" Type="http://schemas.openxmlformats.org/officeDocument/2006/relationships/image" Target="../media/image60.png"/><Relationship Id="rId6" Type="http://schemas.openxmlformats.org/officeDocument/2006/relationships/image" Target="../media/image56.png"/><Relationship Id="rId7" Type="http://schemas.openxmlformats.org/officeDocument/2006/relationships/image" Target="../media/image5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62.png"/><Relationship Id="rId4" Type="http://schemas.openxmlformats.org/officeDocument/2006/relationships/image" Target="../media/image67.png"/><Relationship Id="rId5" Type="http://schemas.openxmlformats.org/officeDocument/2006/relationships/image" Target="../media/image6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73.png"/><Relationship Id="rId4" Type="http://schemas.openxmlformats.org/officeDocument/2006/relationships/image" Target="../media/image66.png"/><Relationship Id="rId5" Type="http://schemas.openxmlformats.org/officeDocument/2006/relationships/image" Target="../media/image28.gif"/><Relationship Id="rId6" Type="http://schemas.openxmlformats.org/officeDocument/2006/relationships/image" Target="../media/image68.png"/><Relationship Id="rId7" Type="http://schemas.openxmlformats.org/officeDocument/2006/relationships/image" Target="../media/image77.jpg"/><Relationship Id="rId8" Type="http://schemas.openxmlformats.org/officeDocument/2006/relationships/image" Target="../media/image15.png"/></Relationships>
</file>

<file path=ppt/slides/_rels/slide24.xml.rels><?xml version="1.0" encoding="UTF-8" standalone="yes"?><Relationships xmlns="http://schemas.openxmlformats.org/package/2006/relationships"><Relationship Id="rId11" Type="http://schemas.openxmlformats.org/officeDocument/2006/relationships/image" Target="../media/image74.png"/><Relationship Id="rId10" Type="http://schemas.openxmlformats.org/officeDocument/2006/relationships/image" Target="../media/image65.png"/><Relationship Id="rId13" Type="http://schemas.openxmlformats.org/officeDocument/2006/relationships/image" Target="../media/image78.png"/><Relationship Id="rId1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.gif"/><Relationship Id="rId4" Type="http://schemas.openxmlformats.org/officeDocument/2006/relationships/image" Target="../media/image72.gif"/><Relationship Id="rId9" Type="http://schemas.openxmlformats.org/officeDocument/2006/relationships/image" Target="../media/image99.png"/><Relationship Id="rId15" Type="http://schemas.openxmlformats.org/officeDocument/2006/relationships/image" Target="../media/image83.png"/><Relationship Id="rId14" Type="http://schemas.openxmlformats.org/officeDocument/2006/relationships/image" Target="../media/image85.png"/><Relationship Id="rId17" Type="http://schemas.openxmlformats.org/officeDocument/2006/relationships/image" Target="../media/image80.png"/><Relationship Id="rId16" Type="http://schemas.openxmlformats.org/officeDocument/2006/relationships/image" Target="../media/image84.png"/><Relationship Id="rId5" Type="http://schemas.openxmlformats.org/officeDocument/2006/relationships/image" Target="../media/image98.png"/><Relationship Id="rId6" Type="http://schemas.openxmlformats.org/officeDocument/2006/relationships/image" Target="../media/image70.png"/><Relationship Id="rId7" Type="http://schemas.openxmlformats.org/officeDocument/2006/relationships/image" Target="../media/image71.png"/><Relationship Id="rId8" Type="http://schemas.openxmlformats.org/officeDocument/2006/relationships/image" Target="../media/image7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86.png"/><Relationship Id="rId4" Type="http://schemas.openxmlformats.org/officeDocument/2006/relationships/image" Target="../media/image89.jpg"/><Relationship Id="rId5" Type="http://schemas.openxmlformats.org/officeDocument/2006/relationships/image" Target="../media/image82.png"/><Relationship Id="rId6" Type="http://schemas.openxmlformats.org/officeDocument/2006/relationships/image" Target="../media/image81.png"/><Relationship Id="rId7" Type="http://schemas.openxmlformats.org/officeDocument/2006/relationships/image" Target="../media/image9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88.png"/><Relationship Id="rId4" Type="http://schemas.openxmlformats.org/officeDocument/2006/relationships/image" Target="../media/image92.png"/><Relationship Id="rId9" Type="http://schemas.openxmlformats.org/officeDocument/2006/relationships/image" Target="../media/image95.gif"/><Relationship Id="rId5" Type="http://schemas.openxmlformats.org/officeDocument/2006/relationships/image" Target="../media/image93.png"/><Relationship Id="rId6" Type="http://schemas.openxmlformats.org/officeDocument/2006/relationships/image" Target="../media/image87.png"/><Relationship Id="rId7" Type="http://schemas.openxmlformats.org/officeDocument/2006/relationships/image" Target="../media/image90.png"/><Relationship Id="rId8" Type="http://schemas.openxmlformats.org/officeDocument/2006/relationships/image" Target="../media/image9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9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00.png"/><Relationship Id="rId4" Type="http://schemas.openxmlformats.org/officeDocument/2006/relationships/image" Target="../media/image9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1" Type="http://schemas.openxmlformats.org/officeDocument/2006/relationships/image" Target="../media/image5.png"/><Relationship Id="rId10" Type="http://schemas.openxmlformats.org/officeDocument/2006/relationships/image" Target="../media/image12.png"/><Relationship Id="rId13" Type="http://schemas.openxmlformats.org/officeDocument/2006/relationships/image" Target="../media/image15.png"/><Relationship Id="rId1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6.png"/><Relationship Id="rId9" Type="http://schemas.openxmlformats.org/officeDocument/2006/relationships/image" Target="../media/image4.png"/><Relationship Id="rId5" Type="http://schemas.openxmlformats.org/officeDocument/2006/relationships/image" Target="../media/image8.png"/><Relationship Id="rId6" Type="http://schemas.openxmlformats.org/officeDocument/2006/relationships/image" Target="../media/image16.png"/><Relationship Id="rId7" Type="http://schemas.openxmlformats.org/officeDocument/2006/relationships/image" Target="../media/image7.png"/><Relationship Id="rId8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1" Type="http://schemas.openxmlformats.org/officeDocument/2006/relationships/image" Target="../media/image20.png"/><Relationship Id="rId10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4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5" Type="http://schemas.openxmlformats.org/officeDocument/2006/relationships/image" Target="../media/image2.png"/><Relationship Id="rId6" Type="http://schemas.openxmlformats.org/officeDocument/2006/relationships/image" Target="../media/image26.png"/><Relationship Id="rId7" Type="http://schemas.openxmlformats.org/officeDocument/2006/relationships/image" Target="../media/image19.png"/><Relationship Id="rId8" Type="http://schemas.openxmlformats.org/officeDocument/2006/relationships/image" Target="../media/image2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9.gif"/><Relationship Id="rId4" Type="http://schemas.openxmlformats.org/officeDocument/2006/relationships/image" Target="../media/image28.gif"/><Relationship Id="rId5" Type="http://schemas.openxmlformats.org/officeDocument/2006/relationships/image" Target="../media/image30.png"/><Relationship Id="rId6" Type="http://schemas.openxmlformats.org/officeDocument/2006/relationships/image" Target="../media/image2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gif"/><Relationship Id="rId4" Type="http://schemas.openxmlformats.org/officeDocument/2006/relationships/image" Target="../media/image31.png"/><Relationship Id="rId5" Type="http://schemas.openxmlformats.org/officeDocument/2006/relationships/image" Target="../media/image33.png"/><Relationship Id="rId6" Type="http://schemas.openxmlformats.org/officeDocument/2006/relationships/image" Target="../media/image32.png"/><Relationship Id="rId7" Type="http://schemas.openxmlformats.org/officeDocument/2006/relationships/image" Target="../media/image36.png"/><Relationship Id="rId8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/>
          <p:nvPr/>
        </p:nvSpPr>
        <p:spPr>
          <a:xfrm>
            <a:off x="1835696" y="4581128"/>
            <a:ext cx="5688632" cy="1700808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Shape 90"/>
          <p:cNvSpPr txBox="1"/>
          <p:nvPr>
            <p:ph idx="1" type="subTitle"/>
          </p:nvPr>
        </p:nvSpPr>
        <p:spPr>
          <a:xfrm>
            <a:off x="2450424" y="4636375"/>
            <a:ext cx="4320480" cy="6480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77"/>
              <a:buFont typeface="Arial"/>
              <a:buNone/>
            </a:pPr>
            <a:r>
              <a:rPr b="1" i="0" lang="sk-SK" sz="3977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Jakub Bahyl</a:t>
            </a:r>
            <a:endParaRPr/>
          </a:p>
        </p:txBody>
      </p:sp>
      <p:sp>
        <p:nvSpPr>
          <p:cNvPr id="91" name="Shape 91"/>
          <p:cNvSpPr txBox="1"/>
          <p:nvPr/>
        </p:nvSpPr>
        <p:spPr>
          <a:xfrm>
            <a:off x="2051720" y="5284447"/>
            <a:ext cx="5400599" cy="13129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i="0" lang="sk-SK" sz="2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 Supervisor: Doc. D.Schmoranzer, PhD. </a:t>
            </a:r>
            <a:br>
              <a:rPr b="1" i="0" lang="sk-SK" sz="2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</a:br>
            <a:r>
              <a:rPr b="1" i="0" lang="sk-SK" sz="2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 Consultant: M.J.Jackson, PhD.</a:t>
            </a:r>
            <a:endParaRPr/>
          </a:p>
        </p:txBody>
      </p:sp>
      <p:sp>
        <p:nvSpPr>
          <p:cNvPr id="92" name="Shape 92"/>
          <p:cNvSpPr/>
          <p:nvPr/>
        </p:nvSpPr>
        <p:spPr>
          <a:xfrm>
            <a:off x="971600" y="476672"/>
            <a:ext cx="7416824" cy="18002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Shape 93"/>
          <p:cNvSpPr txBox="1"/>
          <p:nvPr>
            <p:ph type="ctrTitle"/>
          </p:nvPr>
        </p:nvSpPr>
        <p:spPr>
          <a:xfrm>
            <a:off x="971600" y="590823"/>
            <a:ext cx="7416824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Garamond"/>
              <a:buNone/>
            </a:pPr>
            <a:r>
              <a:rPr b="1" i="0" lang="sk-SK" sz="4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Quantum Turbulence and Simulations of Superfluid  He</a:t>
            </a:r>
            <a:endParaRPr b="1" i="0" sz="4000" u="none" cap="none" strike="noStrike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94" name="Shape 94"/>
          <p:cNvSpPr txBox="1"/>
          <p:nvPr/>
        </p:nvSpPr>
        <p:spPr>
          <a:xfrm>
            <a:off x="6948264" y="1115162"/>
            <a:ext cx="352982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sk-SK" sz="2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4</a:t>
            </a:r>
            <a:endParaRPr b="1" sz="2800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95" name="Shape 95"/>
          <p:cNvSpPr txBox="1"/>
          <p:nvPr/>
        </p:nvSpPr>
        <p:spPr>
          <a:xfrm>
            <a:off x="2690525" y="6300028"/>
            <a:ext cx="412298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sk-SK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Cryolab, MFF, Charles University in Prague</a:t>
            </a:r>
            <a:endParaRPr/>
          </a:p>
        </p:txBody>
      </p:sp>
      <p:sp>
        <p:nvSpPr>
          <p:cNvPr id="96" name="Shape 96"/>
          <p:cNvSpPr txBox="1"/>
          <p:nvPr/>
        </p:nvSpPr>
        <p:spPr>
          <a:xfrm>
            <a:off x="2747175" y="2267580"/>
            <a:ext cx="386567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sk-SK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FMFI, Comenius University in Bratislava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 txBox="1"/>
          <p:nvPr>
            <p:ph idx="1" type="body"/>
          </p:nvPr>
        </p:nvSpPr>
        <p:spPr>
          <a:xfrm>
            <a:off x="287820" y="1124744"/>
            <a:ext cx="6714765" cy="53285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14350" lvl="0" marL="51435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3200"/>
              <a:buFont typeface="Calibri"/>
              <a:buAutoNum type="arabicPeriod"/>
            </a:pPr>
            <a:r>
              <a:rPr b="1" i="0" lang="sk-SK" sz="3200" u="none" cap="none" strike="noStrike">
                <a:solidFill>
                  <a:srgbClr val="A5A5A5"/>
                </a:solidFill>
                <a:latin typeface="Garamond"/>
                <a:ea typeface="Garamond"/>
                <a:cs typeface="Garamond"/>
                <a:sym typeface="Garamond"/>
              </a:rPr>
              <a:t>Introduction to superfluidity</a:t>
            </a:r>
            <a:endParaRPr/>
          </a:p>
          <a:p>
            <a:pPr indent="-514350" lvl="1" marL="91440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rgbClr val="A5A5A5"/>
              </a:buClr>
              <a:buSzPts val="2800"/>
              <a:buFont typeface="Arial"/>
              <a:buChar char="•"/>
            </a:pPr>
            <a:r>
              <a:rPr b="0" i="0" lang="sk-SK" sz="2800" u="none" cap="none" strike="noStrike">
                <a:solidFill>
                  <a:srgbClr val="A5A5A5"/>
                </a:solidFill>
                <a:latin typeface="Garamond"/>
                <a:ea typeface="Garamond"/>
                <a:cs typeface="Garamond"/>
                <a:sym typeface="Garamond"/>
              </a:rPr>
              <a:t>Two-fluid model &amp; Quantum vortices</a:t>
            </a:r>
            <a:endParaRPr b="0" i="0" sz="2800" u="none" cap="none" strike="noStrike">
              <a:solidFill>
                <a:srgbClr val="A5A5A5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indent="-514350" lvl="1" marL="91440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rgbClr val="A5A5A5"/>
              </a:buClr>
              <a:buSzPts val="2800"/>
              <a:buFont typeface="Arial"/>
              <a:buChar char="•"/>
            </a:pPr>
            <a:r>
              <a:rPr b="0" i="0" lang="sk-SK" sz="2800" u="none" cap="none" strike="noStrike">
                <a:solidFill>
                  <a:srgbClr val="A5A5A5"/>
                </a:solidFill>
                <a:latin typeface="Garamond"/>
                <a:ea typeface="Garamond"/>
                <a:cs typeface="Garamond"/>
                <a:sym typeface="Garamond"/>
              </a:rPr>
              <a:t>Second sound attenuation</a:t>
            </a:r>
            <a:endParaRPr b="0" i="0" sz="2800" u="none" cap="none" strike="noStrike">
              <a:solidFill>
                <a:srgbClr val="A5A5A5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indent="-514350" lvl="0" marL="514350" marR="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rgbClr val="A5A5A5"/>
              </a:buClr>
              <a:buSzPts val="3200"/>
              <a:buFont typeface="Calibri"/>
              <a:buAutoNum type="arabicPeriod"/>
            </a:pPr>
            <a:r>
              <a:rPr b="1" i="0" lang="sk-SK" sz="3200" u="none" cap="none" strike="noStrike">
                <a:solidFill>
                  <a:srgbClr val="A5A5A5"/>
                </a:solidFill>
                <a:latin typeface="Garamond"/>
                <a:ea typeface="Garamond"/>
                <a:cs typeface="Garamond"/>
                <a:sym typeface="Garamond"/>
              </a:rPr>
              <a:t>Experimental setup</a:t>
            </a:r>
            <a:endParaRPr/>
          </a:p>
          <a:p>
            <a:pPr indent="-514350" lvl="1" marL="91440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rgbClr val="A5A5A5"/>
              </a:buClr>
              <a:buSzPts val="2800"/>
              <a:buFont typeface="Arial"/>
              <a:buChar char="•"/>
            </a:pPr>
            <a:r>
              <a:rPr b="0" i="0" lang="sk-SK" sz="2800" u="none" cap="none" strike="noStrike">
                <a:solidFill>
                  <a:srgbClr val="A5A5A5"/>
                </a:solidFill>
                <a:latin typeface="Garamond"/>
                <a:ea typeface="Garamond"/>
                <a:cs typeface="Garamond"/>
                <a:sym typeface="Garamond"/>
              </a:rPr>
              <a:t>6.5 kHz quartz tuning fork</a:t>
            </a:r>
            <a:endParaRPr/>
          </a:p>
          <a:p>
            <a:pPr indent="-514350" lvl="1" marL="91440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rgbClr val="A5A5A5"/>
              </a:buClr>
              <a:buSzPts val="2800"/>
              <a:buFont typeface="Arial"/>
              <a:buChar char="•"/>
            </a:pPr>
            <a:r>
              <a:rPr b="0" i="0" lang="sk-SK" sz="2800" u="none" cap="none" strike="noStrike">
                <a:solidFill>
                  <a:srgbClr val="A5A5A5"/>
                </a:solidFill>
                <a:latin typeface="Garamond"/>
                <a:ea typeface="Garamond"/>
                <a:cs typeface="Garamond"/>
                <a:sym typeface="Garamond"/>
              </a:rPr>
              <a:t>Second sound sensors</a:t>
            </a:r>
            <a:endParaRPr b="0" i="0" sz="2800" u="none" cap="none" strike="noStrike">
              <a:solidFill>
                <a:srgbClr val="A5A5A5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indent="-514350" lvl="0" marL="514350" marR="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AutoNum type="arabicPeriod"/>
            </a:pPr>
            <a:r>
              <a:rPr b="1" i="0" lang="sk-SK" sz="32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Results</a:t>
            </a:r>
            <a:endParaRPr b="1" i="0" sz="3200" u="none" cap="none" strike="noStrike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indent="-457200" lvl="1" marL="85725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sk-SK" sz="2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Vortex line density &amp; hydrodynamics</a:t>
            </a:r>
            <a:endParaRPr/>
          </a:p>
          <a:p>
            <a:pPr indent="-457200" lvl="1" marL="85725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sk-SK" sz="2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Correlations</a:t>
            </a:r>
            <a:endParaRPr b="0" i="0" sz="2800" u="none" cap="none" strike="noStrike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indent="-514350" lvl="0" marL="514350" marR="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rgbClr val="A5A5A5"/>
              </a:buClr>
              <a:buSzPts val="3200"/>
              <a:buFont typeface="Calibri"/>
              <a:buAutoNum type="arabicPeriod"/>
            </a:pPr>
            <a:r>
              <a:rPr b="1" i="0" lang="sk-SK" sz="3200" u="none" cap="none" strike="noStrike">
                <a:solidFill>
                  <a:srgbClr val="A5A5A5"/>
                </a:solidFill>
                <a:latin typeface="Garamond"/>
                <a:ea typeface="Garamond"/>
                <a:cs typeface="Garamond"/>
                <a:sym typeface="Garamond"/>
              </a:rPr>
              <a:t>Summary</a:t>
            </a:r>
            <a:endParaRPr b="0" i="0" sz="3200" u="none" cap="none" strike="noStrike">
              <a:solidFill>
                <a:srgbClr val="A5A5A5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indent="-311150" lvl="0" marL="514350" marR="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6550" lvl="1" marL="91440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http://cliparts.co/cliparts/yik/Kbj/yikKbjr4T.png" id="252" name="Shape 2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39619" y="1124744"/>
            <a:ext cx="1260773" cy="120088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cliparts.co/cliparts/yik/Kbj/yikKbjr4T.png" id="253" name="Shape 2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52120" y="2852936"/>
            <a:ext cx="1260773" cy="1200886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Shape 254"/>
          <p:cNvSpPr txBox="1"/>
          <p:nvPr/>
        </p:nvSpPr>
        <p:spPr>
          <a:xfrm>
            <a:off x="0" y="6597352"/>
            <a:ext cx="9144000" cy="260647"/>
          </a:xfrm>
          <a:prstGeom prst="rect">
            <a:avLst/>
          </a:prstGeom>
          <a:solidFill>
            <a:srgbClr val="538CD5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75"/>
              <a:buFont typeface="Calibri"/>
              <a:buNone/>
            </a:pPr>
            <a:r>
              <a:rPr b="1" lang="sk-SK" sz="1275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Jakub Bahyl   			</a:t>
            </a:r>
            <a:r>
              <a:rPr lang="sk-SK" sz="1275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Bc. Thesis Defense      </a:t>
            </a:r>
            <a:r>
              <a:rPr b="1" lang="sk-SK" sz="1275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			                      </a:t>
            </a:r>
            <a:endParaRPr b="1"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" name="Shape 255"/>
          <p:cNvSpPr txBox="1"/>
          <p:nvPr/>
        </p:nvSpPr>
        <p:spPr>
          <a:xfrm>
            <a:off x="287821" y="188639"/>
            <a:ext cx="3132051" cy="744581"/>
          </a:xfrm>
          <a:prstGeom prst="rect">
            <a:avLst/>
          </a:prstGeom>
          <a:solidFill>
            <a:srgbClr val="0070C0"/>
          </a:solidFill>
          <a:ln cap="flat" cmpd="sng" w="9525">
            <a:solidFill>
              <a:srgbClr val="0070C0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</a:pPr>
            <a:r>
              <a:rPr b="1" lang="sk-SK" sz="4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Outline</a:t>
            </a:r>
            <a:endParaRPr b="1" sz="4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 txBox="1"/>
          <p:nvPr/>
        </p:nvSpPr>
        <p:spPr>
          <a:xfrm>
            <a:off x="287820" y="188639"/>
            <a:ext cx="6876468" cy="744581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</a:pPr>
            <a:r>
              <a:rPr lang="sk-SK" sz="4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Second sound signal decrease</a:t>
            </a:r>
            <a:endParaRPr sz="4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1" name="Shape 261"/>
          <p:cNvSpPr txBox="1"/>
          <p:nvPr/>
        </p:nvSpPr>
        <p:spPr>
          <a:xfrm>
            <a:off x="0" y="6597352"/>
            <a:ext cx="9144000" cy="260647"/>
          </a:xfrm>
          <a:prstGeom prst="rect">
            <a:avLst/>
          </a:prstGeom>
          <a:solidFill>
            <a:srgbClr val="538CD5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75"/>
              <a:buFont typeface="Calibri"/>
              <a:buNone/>
            </a:pPr>
            <a:r>
              <a:rPr b="1" lang="sk-SK" sz="1275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Jakub Bahyl   			</a:t>
            </a:r>
            <a:r>
              <a:rPr lang="sk-SK" sz="1275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Bc. Thesis Defense      </a:t>
            </a:r>
            <a:r>
              <a:rPr b="1" lang="sk-SK" sz="1275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			                      </a:t>
            </a:r>
            <a:endParaRPr b="1"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2" name="Shape 262"/>
          <p:cNvSpPr txBox="1"/>
          <p:nvPr/>
        </p:nvSpPr>
        <p:spPr>
          <a:xfrm>
            <a:off x="195454" y="1727082"/>
            <a:ext cx="2785571" cy="42473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i="1" lang="sk-SK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 = 0</a:t>
            </a:r>
            <a:r>
              <a:rPr lang="sk-SK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sk-SK" sz="18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Fork OFF,</a:t>
            </a:r>
            <a:br>
              <a:rPr lang="sk-SK" sz="18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</a:br>
            <a:r>
              <a:rPr lang="sk-SK" sz="18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second sound OFF</a:t>
            </a:r>
            <a:br>
              <a:rPr lang="sk-SK" sz="18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</a:br>
            <a:endParaRPr sz="1800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i="1" lang="sk-SK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 &lt; t &lt; 180 </a:t>
            </a:r>
            <a:r>
              <a:rPr lang="sk-SK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sk-SK" sz="18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Fork OFF</a:t>
            </a:r>
            <a:br>
              <a:rPr lang="sk-SK" sz="18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</a:br>
            <a:r>
              <a:rPr lang="sk-SK" sz="18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second sound ON</a:t>
            </a:r>
            <a:br>
              <a:rPr lang="sk-SK" sz="18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</a:br>
            <a:endParaRPr sz="1800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i="1" lang="sk-SK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180 &lt; t &lt; 360 </a:t>
            </a:r>
            <a:r>
              <a:rPr lang="sk-SK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sk-SK" sz="18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Fork ON</a:t>
            </a:r>
            <a:br>
              <a:rPr lang="sk-SK" sz="18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</a:br>
            <a:r>
              <a:rPr lang="sk-SK" sz="18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second sound ON</a:t>
            </a:r>
            <a:br>
              <a:rPr lang="sk-SK" sz="18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</a:br>
            <a:endParaRPr sz="1800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i="1" lang="sk-SK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360 &lt; t &lt; 500 </a:t>
            </a:r>
            <a:r>
              <a:rPr lang="sk-SK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sk-SK" sz="18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Fork OFF</a:t>
            </a:r>
            <a:br>
              <a:rPr lang="sk-SK" sz="18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</a:br>
            <a:r>
              <a:rPr lang="sk-SK" sz="18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second sound ON</a:t>
            </a:r>
            <a:br>
              <a:rPr lang="sk-SK" sz="18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</a:br>
            <a:endParaRPr sz="1800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i="1" lang="sk-SK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500 &lt; t </a:t>
            </a:r>
            <a:r>
              <a:rPr lang="sk-SK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sk-SK" sz="18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Fork OFF</a:t>
            </a:r>
            <a:br>
              <a:rPr lang="sk-SK" sz="18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</a:br>
            <a:r>
              <a:rPr lang="sk-SK" sz="18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second sound OFF</a:t>
            </a:r>
            <a:endParaRPr/>
          </a:p>
          <a:p>
            <a:pPr indent="-1714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3" name="Shape 2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94037" y="1615405"/>
            <a:ext cx="6086475" cy="4333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 txBox="1"/>
          <p:nvPr/>
        </p:nvSpPr>
        <p:spPr>
          <a:xfrm>
            <a:off x="287820" y="188640"/>
            <a:ext cx="4140164" cy="634942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</a:pPr>
            <a:r>
              <a:rPr lang="sk-SK" sz="4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Vortex line density</a:t>
            </a:r>
            <a:endParaRPr sz="4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0" name="Shape 270"/>
          <p:cNvSpPr txBox="1"/>
          <p:nvPr/>
        </p:nvSpPr>
        <p:spPr>
          <a:xfrm>
            <a:off x="0" y="6597352"/>
            <a:ext cx="9144000" cy="260647"/>
          </a:xfrm>
          <a:prstGeom prst="rect">
            <a:avLst/>
          </a:prstGeom>
          <a:solidFill>
            <a:srgbClr val="538CD5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75"/>
              <a:buFont typeface="Calibri"/>
              <a:buNone/>
            </a:pPr>
            <a:r>
              <a:rPr b="1" lang="sk-SK" sz="1275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Jakub Bahyl   			</a:t>
            </a:r>
            <a:r>
              <a:rPr lang="sk-SK" sz="1275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Bc. Thesis Defense      </a:t>
            </a:r>
            <a:r>
              <a:rPr b="1" lang="sk-SK" sz="1275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			                      </a:t>
            </a:r>
            <a:endParaRPr b="1"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1" name="Shape 2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22" y="1052736"/>
            <a:ext cx="6267450" cy="533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Shape 27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20072" y="6070800"/>
            <a:ext cx="3778514" cy="382536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Shape 273"/>
          <p:cNvSpPr txBox="1"/>
          <p:nvPr/>
        </p:nvSpPr>
        <p:spPr>
          <a:xfrm>
            <a:off x="6726342" y="3363957"/>
            <a:ext cx="1766189" cy="25853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sk-SK" sz="1800" u="sng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Critical velocities: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 u="sng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sk-SK" sz="18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Fundamental</a:t>
            </a:r>
            <a:br>
              <a:rPr lang="sk-SK" sz="18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</a:br>
            <a:br>
              <a:rPr lang="sk-SK" sz="18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</a:br>
            <a:endParaRPr sz="1800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sk-SK" sz="18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Overtone</a:t>
            </a:r>
            <a:endParaRPr sz="1800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pic>
        <p:nvPicPr>
          <p:cNvPr id="274" name="Shape 27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580736" y="4305126"/>
            <a:ext cx="2057400" cy="31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Shape 27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588224" y="5432871"/>
            <a:ext cx="2000250" cy="266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6" name="Shape 276"/>
          <p:cNvCxnSpPr/>
          <p:nvPr/>
        </p:nvCxnSpPr>
        <p:spPr>
          <a:xfrm>
            <a:off x="6580736" y="4656618"/>
            <a:ext cx="2104852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77" name="Shape 277"/>
          <p:cNvCxnSpPr/>
          <p:nvPr/>
        </p:nvCxnSpPr>
        <p:spPr>
          <a:xfrm>
            <a:off x="6588224" y="5771579"/>
            <a:ext cx="2104852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78" name="Shape 27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444208" y="162850"/>
            <a:ext cx="2410362" cy="18077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Shape 27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494670" y="2200122"/>
            <a:ext cx="2325802" cy="724822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Shape 280"/>
          <p:cNvSpPr/>
          <p:nvPr/>
        </p:nvSpPr>
        <p:spPr>
          <a:xfrm>
            <a:off x="6494670" y="2186646"/>
            <a:ext cx="2325802" cy="738297"/>
          </a:xfrm>
          <a:prstGeom prst="rect">
            <a:avLst/>
          </a:prstGeom>
          <a:noFill/>
          <a:ln cap="flat" cmpd="sng" w="28575">
            <a:solidFill>
              <a:srgbClr val="007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 txBox="1"/>
          <p:nvPr/>
        </p:nvSpPr>
        <p:spPr>
          <a:xfrm>
            <a:off x="287820" y="188640"/>
            <a:ext cx="5868356" cy="634942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</a:pPr>
            <a:r>
              <a:rPr lang="sk-SK" sz="4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Drag coeff. against Velocity </a:t>
            </a:r>
            <a:endParaRPr sz="4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7" name="Shape 287"/>
          <p:cNvSpPr txBox="1"/>
          <p:nvPr/>
        </p:nvSpPr>
        <p:spPr>
          <a:xfrm>
            <a:off x="0" y="6597352"/>
            <a:ext cx="9144000" cy="260647"/>
          </a:xfrm>
          <a:prstGeom prst="rect">
            <a:avLst/>
          </a:prstGeom>
          <a:solidFill>
            <a:srgbClr val="538CD5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75"/>
              <a:buFont typeface="Calibri"/>
              <a:buNone/>
            </a:pPr>
            <a:r>
              <a:rPr b="1" lang="sk-SK" sz="1275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Jakub Bahyl   			</a:t>
            </a:r>
            <a:r>
              <a:rPr lang="sk-SK" sz="1275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Bc. Thesis Defense      </a:t>
            </a:r>
            <a:r>
              <a:rPr b="1" lang="sk-SK" sz="1275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			                      </a:t>
            </a:r>
            <a:endParaRPr b="1"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8" name="Shape 2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14128" y="908720"/>
            <a:ext cx="7266384" cy="43144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Shape 28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11797" y="5325578"/>
            <a:ext cx="2385989" cy="809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Shape 29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355976" y="6068647"/>
            <a:ext cx="814933" cy="2841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Shape 29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220072" y="6074794"/>
            <a:ext cx="829886" cy="306534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Shape 292"/>
          <p:cNvSpPr txBox="1"/>
          <p:nvPr/>
        </p:nvSpPr>
        <p:spPr>
          <a:xfrm>
            <a:off x="287820" y="5180999"/>
            <a:ext cx="4080541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sk-SK" sz="1800" u="sng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Dimensionless quantities: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sk-SK" sz="18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Oscillatory Reynolds number</a:t>
            </a:r>
            <a:br>
              <a:rPr lang="sk-SK" sz="18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</a:br>
            <a:endParaRPr sz="1800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sk-SK" sz="18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Drag Coefficient for normal component</a:t>
            </a:r>
            <a:endParaRPr sz="1800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pic>
        <p:nvPicPr>
          <p:cNvPr id="293" name="Shape 29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7504" y="2166477"/>
            <a:ext cx="1695847" cy="850759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Shape 294"/>
          <p:cNvSpPr/>
          <p:nvPr/>
        </p:nvSpPr>
        <p:spPr>
          <a:xfrm>
            <a:off x="107504" y="2166477"/>
            <a:ext cx="1800200" cy="902483"/>
          </a:xfrm>
          <a:prstGeom prst="rect">
            <a:avLst/>
          </a:prstGeom>
          <a:noFill/>
          <a:ln cap="flat" cmpd="sng" w="254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Shape 300"/>
          <p:cNvSpPr txBox="1"/>
          <p:nvPr/>
        </p:nvSpPr>
        <p:spPr>
          <a:xfrm>
            <a:off x="0" y="188640"/>
            <a:ext cx="9144000" cy="634942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</a:pPr>
            <a:r>
              <a:rPr lang="sk-SK" sz="4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Drag coeff. (norm) vs. Oscillatory Reynolds </a:t>
            </a:r>
            <a:endParaRPr sz="4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1" name="Shape 301"/>
          <p:cNvSpPr txBox="1"/>
          <p:nvPr/>
        </p:nvSpPr>
        <p:spPr>
          <a:xfrm>
            <a:off x="0" y="6597352"/>
            <a:ext cx="9144000" cy="260647"/>
          </a:xfrm>
          <a:prstGeom prst="rect">
            <a:avLst/>
          </a:prstGeom>
          <a:solidFill>
            <a:srgbClr val="538CD5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75"/>
              <a:buFont typeface="Calibri"/>
              <a:buNone/>
            </a:pPr>
            <a:r>
              <a:rPr b="1" lang="sk-SK" sz="1275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Jakub Bahyl   			</a:t>
            </a:r>
            <a:r>
              <a:rPr lang="sk-SK" sz="1275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Bc. Thesis Defense      </a:t>
            </a:r>
            <a:r>
              <a:rPr b="1" lang="sk-SK" sz="1275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			                      </a:t>
            </a:r>
            <a:endParaRPr b="1"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2" name="Shape 30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0990" y="860648"/>
            <a:ext cx="7791450" cy="4800600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Shape 303"/>
          <p:cNvSpPr txBox="1"/>
          <p:nvPr/>
        </p:nvSpPr>
        <p:spPr>
          <a:xfrm>
            <a:off x="268063" y="5733256"/>
            <a:ext cx="5561651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sk-SK" sz="18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The same fit for both (geometrically different) situations!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sk-SK" sz="18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Estimated critical value for Oscillatory Reynolds number:</a:t>
            </a:r>
            <a:endParaRPr sz="1800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pic>
        <p:nvPicPr>
          <p:cNvPr id="304" name="Shape 30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68144" y="6079792"/>
            <a:ext cx="1276131" cy="27786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5" name="Shape 305"/>
          <p:cNvCxnSpPr/>
          <p:nvPr/>
        </p:nvCxnSpPr>
        <p:spPr>
          <a:xfrm>
            <a:off x="5829714" y="6379587"/>
            <a:ext cx="1406582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Shape 311"/>
          <p:cNvSpPr txBox="1"/>
          <p:nvPr/>
        </p:nvSpPr>
        <p:spPr>
          <a:xfrm>
            <a:off x="1619672" y="188640"/>
            <a:ext cx="5544616" cy="634942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</a:pPr>
            <a:r>
              <a:rPr lang="sk-SK" sz="4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Correlations (fund.)</a:t>
            </a:r>
            <a:endParaRPr sz="4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2" name="Shape 312"/>
          <p:cNvSpPr txBox="1"/>
          <p:nvPr/>
        </p:nvSpPr>
        <p:spPr>
          <a:xfrm>
            <a:off x="0" y="6597352"/>
            <a:ext cx="9144000" cy="260647"/>
          </a:xfrm>
          <a:prstGeom prst="rect">
            <a:avLst/>
          </a:prstGeom>
          <a:solidFill>
            <a:srgbClr val="538CD5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75"/>
              <a:buFont typeface="Calibri"/>
              <a:buNone/>
            </a:pPr>
            <a:r>
              <a:rPr b="1" lang="sk-SK" sz="1275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Jakub Bahyl   			</a:t>
            </a:r>
            <a:r>
              <a:rPr lang="sk-SK" sz="1275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Bc. Thesis Defense      </a:t>
            </a:r>
            <a:r>
              <a:rPr b="1" lang="sk-SK" sz="1275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			                      </a:t>
            </a:r>
            <a:endParaRPr b="1"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3" name="Shape 3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27984" y="995188"/>
            <a:ext cx="4708401" cy="50909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Shape 3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115" y="982933"/>
            <a:ext cx="4727719" cy="50531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 txBox="1"/>
          <p:nvPr/>
        </p:nvSpPr>
        <p:spPr>
          <a:xfrm>
            <a:off x="1619672" y="188640"/>
            <a:ext cx="5544616" cy="634942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</a:pPr>
            <a:r>
              <a:rPr lang="sk-SK" sz="4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Correlations (over.)</a:t>
            </a:r>
            <a:endParaRPr sz="4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1" name="Shape 321"/>
          <p:cNvSpPr txBox="1"/>
          <p:nvPr/>
        </p:nvSpPr>
        <p:spPr>
          <a:xfrm>
            <a:off x="0" y="6597352"/>
            <a:ext cx="9144000" cy="260647"/>
          </a:xfrm>
          <a:prstGeom prst="rect">
            <a:avLst/>
          </a:prstGeom>
          <a:solidFill>
            <a:srgbClr val="538CD5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75"/>
              <a:buFont typeface="Calibri"/>
              <a:buNone/>
            </a:pPr>
            <a:r>
              <a:rPr b="1" lang="sk-SK" sz="1275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Jakub Bahyl   			</a:t>
            </a:r>
            <a:r>
              <a:rPr lang="sk-SK" sz="1275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Bc. Thesis Defense      </a:t>
            </a:r>
            <a:r>
              <a:rPr b="1" lang="sk-SK" sz="1275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			                      </a:t>
            </a:r>
            <a:endParaRPr b="1"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2" name="Shape 3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29513" y="937298"/>
            <a:ext cx="4981891" cy="5201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Shape 3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36512" y="993685"/>
            <a:ext cx="4773235" cy="51452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Shape 329"/>
          <p:cNvSpPr txBox="1"/>
          <p:nvPr/>
        </p:nvSpPr>
        <p:spPr>
          <a:xfrm>
            <a:off x="179512" y="188640"/>
            <a:ext cx="5544616" cy="634942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</a:pPr>
            <a:r>
              <a:rPr lang="sk-SK" sz="4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Flow phase diagram</a:t>
            </a:r>
            <a:endParaRPr sz="4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0" name="Shape 330"/>
          <p:cNvSpPr txBox="1"/>
          <p:nvPr/>
        </p:nvSpPr>
        <p:spPr>
          <a:xfrm>
            <a:off x="0" y="6597352"/>
            <a:ext cx="9144000" cy="260647"/>
          </a:xfrm>
          <a:prstGeom prst="rect">
            <a:avLst/>
          </a:prstGeom>
          <a:solidFill>
            <a:srgbClr val="538CD5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75"/>
              <a:buFont typeface="Calibri"/>
              <a:buNone/>
            </a:pPr>
            <a:r>
              <a:rPr b="1" lang="sk-SK" sz="1275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Jakub Bahyl   			</a:t>
            </a:r>
            <a:r>
              <a:rPr lang="sk-SK" sz="1275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Bc. Thesis Defense      </a:t>
            </a:r>
            <a:r>
              <a:rPr b="1" lang="sk-SK" sz="1275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			                      </a:t>
            </a:r>
            <a:endParaRPr b="1"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1" name="Shape 3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37441" y="1031252"/>
            <a:ext cx="6909078" cy="54220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Shape 337"/>
          <p:cNvSpPr txBox="1"/>
          <p:nvPr>
            <p:ph idx="1" type="body"/>
          </p:nvPr>
        </p:nvSpPr>
        <p:spPr>
          <a:xfrm>
            <a:off x="287821" y="1196752"/>
            <a:ext cx="6203032" cy="50405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14350" lvl="0" marL="514350" marR="0" rtl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3200"/>
              <a:buFont typeface="Calibri"/>
              <a:buAutoNum type="arabicPeriod"/>
            </a:pPr>
            <a:r>
              <a:rPr b="1" i="0" lang="sk-SK" sz="3200" u="none" cap="none" strike="noStrike">
                <a:solidFill>
                  <a:srgbClr val="7F7F7F"/>
                </a:solidFill>
                <a:latin typeface="Garamond"/>
                <a:ea typeface="Garamond"/>
                <a:cs typeface="Garamond"/>
                <a:sym typeface="Garamond"/>
              </a:rPr>
              <a:t>Introduction to superfluidity</a:t>
            </a:r>
            <a:endParaRPr/>
          </a:p>
          <a:p>
            <a:pPr indent="-514350" lvl="1" marL="914400" marR="0" rtl="0" algn="l">
              <a:spcBef>
                <a:spcPts val="560"/>
              </a:spcBef>
              <a:spcAft>
                <a:spcPts val="0"/>
              </a:spcAft>
              <a:buClr>
                <a:srgbClr val="7F7F7F"/>
              </a:buClr>
              <a:buSzPts val="2800"/>
              <a:buFont typeface="Arial"/>
              <a:buChar char="•"/>
            </a:pPr>
            <a:r>
              <a:rPr b="0" i="0" lang="sk-SK" sz="2800" u="none" cap="none" strike="noStrike">
                <a:solidFill>
                  <a:srgbClr val="7F7F7F"/>
                </a:solidFill>
                <a:latin typeface="Garamond"/>
                <a:ea typeface="Garamond"/>
                <a:cs typeface="Garamond"/>
                <a:sym typeface="Garamond"/>
              </a:rPr>
              <a:t>Two-fluid model</a:t>
            </a:r>
            <a:endParaRPr/>
          </a:p>
          <a:p>
            <a:pPr indent="-514350" lvl="1" marL="914400" marR="0" rtl="0" algn="l">
              <a:spcBef>
                <a:spcPts val="560"/>
              </a:spcBef>
              <a:spcAft>
                <a:spcPts val="0"/>
              </a:spcAft>
              <a:buClr>
                <a:srgbClr val="7F7F7F"/>
              </a:buClr>
              <a:buSzPts val="2800"/>
              <a:buFont typeface="Arial"/>
              <a:buChar char="•"/>
            </a:pPr>
            <a:r>
              <a:rPr b="0" i="0" lang="sk-SK" sz="2800" u="none" cap="none" strike="noStrike">
                <a:solidFill>
                  <a:srgbClr val="7F7F7F"/>
                </a:solidFill>
                <a:latin typeface="Garamond"/>
                <a:ea typeface="Garamond"/>
                <a:cs typeface="Garamond"/>
                <a:sym typeface="Garamond"/>
              </a:rPr>
              <a:t>Quantum vortices</a:t>
            </a:r>
            <a:endParaRPr/>
          </a:p>
          <a:p>
            <a:pPr indent="-514350" lvl="1" marL="914400" marR="0" rtl="0" algn="l">
              <a:spcBef>
                <a:spcPts val="560"/>
              </a:spcBef>
              <a:spcAft>
                <a:spcPts val="0"/>
              </a:spcAft>
              <a:buClr>
                <a:srgbClr val="7F7F7F"/>
              </a:buClr>
              <a:buSzPts val="2800"/>
              <a:buFont typeface="Arial"/>
              <a:buChar char="•"/>
            </a:pPr>
            <a:r>
              <a:rPr b="0" i="0" lang="sk-SK" sz="2800" u="none" cap="none" strike="noStrike">
                <a:solidFill>
                  <a:srgbClr val="7F7F7F"/>
                </a:solidFill>
                <a:latin typeface="Garamond"/>
                <a:ea typeface="Garamond"/>
                <a:cs typeface="Garamond"/>
                <a:sym typeface="Garamond"/>
              </a:rPr>
              <a:t>Second sound attenuation</a:t>
            </a:r>
            <a:endParaRPr b="0" i="0" sz="2800" u="none" cap="none" strike="noStrike">
              <a:solidFill>
                <a:srgbClr val="7F7F7F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indent="-514350" lvl="0" marL="514350" marR="0" rtl="0" algn="l"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3200"/>
              <a:buFont typeface="Calibri"/>
              <a:buAutoNum type="arabicPeriod"/>
            </a:pPr>
            <a:r>
              <a:rPr b="1" i="0" lang="sk-SK" sz="3200" u="none" cap="none" strike="noStrike">
                <a:solidFill>
                  <a:srgbClr val="7F7F7F"/>
                </a:solidFill>
                <a:latin typeface="Garamond"/>
                <a:ea typeface="Garamond"/>
                <a:cs typeface="Garamond"/>
                <a:sym typeface="Garamond"/>
              </a:rPr>
              <a:t>Experimental setup</a:t>
            </a:r>
            <a:endParaRPr/>
          </a:p>
          <a:p>
            <a:pPr indent="-514350" lvl="1" marL="914400" marR="0" rtl="0" algn="l">
              <a:spcBef>
                <a:spcPts val="560"/>
              </a:spcBef>
              <a:spcAft>
                <a:spcPts val="0"/>
              </a:spcAft>
              <a:buClr>
                <a:srgbClr val="7F7F7F"/>
              </a:buClr>
              <a:buSzPts val="2800"/>
              <a:buFont typeface="Arial"/>
              <a:buChar char="•"/>
            </a:pPr>
            <a:r>
              <a:rPr b="0" i="0" lang="sk-SK" sz="2800" u="none" cap="none" strike="noStrike">
                <a:solidFill>
                  <a:srgbClr val="7F7F7F"/>
                </a:solidFill>
                <a:latin typeface="Garamond"/>
                <a:ea typeface="Garamond"/>
                <a:cs typeface="Garamond"/>
                <a:sym typeface="Garamond"/>
              </a:rPr>
              <a:t>6.5 kHz quartz tuning fork</a:t>
            </a:r>
            <a:endParaRPr/>
          </a:p>
          <a:p>
            <a:pPr indent="-514350" lvl="1" marL="914400" marR="0" rtl="0" algn="l">
              <a:spcBef>
                <a:spcPts val="560"/>
              </a:spcBef>
              <a:spcAft>
                <a:spcPts val="0"/>
              </a:spcAft>
              <a:buClr>
                <a:srgbClr val="7F7F7F"/>
              </a:buClr>
              <a:buSzPts val="2800"/>
              <a:buFont typeface="Arial"/>
              <a:buChar char="•"/>
            </a:pPr>
            <a:r>
              <a:rPr b="0" i="0" lang="sk-SK" sz="2800" u="none" cap="none" strike="noStrike">
                <a:solidFill>
                  <a:srgbClr val="7F7F7F"/>
                </a:solidFill>
                <a:latin typeface="Garamond"/>
                <a:ea typeface="Garamond"/>
                <a:cs typeface="Garamond"/>
                <a:sym typeface="Garamond"/>
              </a:rPr>
              <a:t>Second sound sensors</a:t>
            </a:r>
            <a:endParaRPr b="0" i="0" sz="2800" u="none" cap="none" strike="noStrike">
              <a:solidFill>
                <a:srgbClr val="7F7F7F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indent="-514350" lvl="0" marL="514350" marR="0" rtl="0" algn="l"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3200"/>
              <a:buFont typeface="Calibri"/>
              <a:buAutoNum type="arabicPeriod"/>
            </a:pPr>
            <a:r>
              <a:rPr b="1" i="0" lang="sk-SK" sz="3200" u="none" cap="none" strike="noStrike">
                <a:solidFill>
                  <a:srgbClr val="7F7F7F"/>
                </a:solidFill>
                <a:latin typeface="Garamond"/>
                <a:ea typeface="Garamond"/>
                <a:cs typeface="Garamond"/>
                <a:sym typeface="Garamond"/>
              </a:rPr>
              <a:t>Results</a:t>
            </a:r>
            <a:endParaRPr/>
          </a:p>
          <a:p>
            <a:pPr indent="-514350" lvl="0" marL="51435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AutoNum type="arabicPeriod"/>
            </a:pPr>
            <a:r>
              <a:rPr b="1" i="0" lang="sk-SK" sz="32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Summary</a:t>
            </a:r>
            <a:endParaRPr b="0" i="0" sz="3200" u="none" cap="none" strike="noStrike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indent="-311150" lvl="0" marL="51435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655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http://cliparts.co/cliparts/yik/Kbj/yikKbjr4T.png" id="338" name="Shape 3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72200" y="1124744"/>
            <a:ext cx="1260773" cy="120088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cliparts.co/cliparts/yik/Kbj/yikKbjr4T.png" id="339" name="Shape 3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12160" y="2996952"/>
            <a:ext cx="1260773" cy="120088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cliparts.co/cliparts/yik/Kbj/yikKbjr4T.png" id="340" name="Shape 3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95473" y="4509120"/>
            <a:ext cx="1260773" cy="1200886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Shape 341"/>
          <p:cNvSpPr txBox="1"/>
          <p:nvPr/>
        </p:nvSpPr>
        <p:spPr>
          <a:xfrm>
            <a:off x="0" y="6597352"/>
            <a:ext cx="9144000" cy="260647"/>
          </a:xfrm>
          <a:prstGeom prst="rect">
            <a:avLst/>
          </a:prstGeom>
          <a:solidFill>
            <a:srgbClr val="538CD5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75"/>
              <a:buFont typeface="Calibri"/>
              <a:buNone/>
            </a:pPr>
            <a:r>
              <a:rPr b="1" lang="sk-SK" sz="1275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Jakub Bahyl   			</a:t>
            </a:r>
            <a:r>
              <a:rPr lang="sk-SK" sz="1275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Bc. Thesis Defense      </a:t>
            </a:r>
            <a:r>
              <a:rPr b="1" lang="sk-SK" sz="1275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			                      </a:t>
            </a:r>
            <a:endParaRPr b="1"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2" name="Shape 342"/>
          <p:cNvSpPr txBox="1"/>
          <p:nvPr/>
        </p:nvSpPr>
        <p:spPr>
          <a:xfrm>
            <a:off x="287821" y="188639"/>
            <a:ext cx="3132051" cy="744581"/>
          </a:xfrm>
          <a:prstGeom prst="rect">
            <a:avLst/>
          </a:prstGeom>
          <a:solidFill>
            <a:srgbClr val="0070C0"/>
          </a:solidFill>
          <a:ln cap="flat" cmpd="sng" w="9525">
            <a:solidFill>
              <a:srgbClr val="0070C0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</a:pPr>
            <a:r>
              <a:rPr b="1" lang="sk-SK" sz="4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Outline</a:t>
            </a:r>
            <a:endParaRPr b="1" sz="4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Shape 347"/>
          <p:cNvSpPr txBox="1"/>
          <p:nvPr/>
        </p:nvSpPr>
        <p:spPr>
          <a:xfrm>
            <a:off x="287819" y="188640"/>
            <a:ext cx="2411973" cy="648072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</a:pPr>
            <a:r>
              <a:rPr lang="sk-SK" sz="4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Summary</a:t>
            </a:r>
            <a:endParaRPr sz="4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8" name="Shape 348"/>
          <p:cNvSpPr txBox="1"/>
          <p:nvPr/>
        </p:nvSpPr>
        <p:spPr>
          <a:xfrm>
            <a:off x="141015" y="1052736"/>
            <a:ext cx="6015161" cy="61863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✓"/>
            </a:pPr>
            <a:r>
              <a:rPr lang="sk-SK" sz="18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Fundamental and overtone resonance mode of submerged tuning fork in superfluid 4-He have been found.</a:t>
            </a:r>
            <a:br>
              <a:rPr lang="sk-SK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sk-SK" sz="18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</a:br>
            <a:br>
              <a:rPr lang="sk-SK" sz="18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</a:br>
            <a:br>
              <a:rPr lang="sk-SK" sz="18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</a:br>
            <a:endParaRPr sz="1800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✓"/>
            </a:pPr>
            <a:r>
              <a:rPr lang="sk-SK" sz="18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Reliable formation of QT above</a:t>
            </a:r>
            <a:br>
              <a:rPr lang="sk-SK" sz="18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</a:br>
            <a:r>
              <a:rPr lang="sk-SK" sz="18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                              (fundamental) and</a:t>
            </a:r>
            <a:br>
              <a:rPr lang="sk-SK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sk-SK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                        </a:t>
            </a:r>
            <a:r>
              <a:rPr lang="sk-SK" sz="18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(overtone) was found</a:t>
            </a:r>
            <a:br>
              <a:rPr lang="sk-SK" sz="18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</a:br>
            <a:r>
              <a:rPr lang="sk-SK" sz="18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to be </a:t>
            </a:r>
            <a:r>
              <a:rPr b="1" lang="sk-SK" sz="18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temperature independent</a:t>
            </a:r>
            <a:r>
              <a:rPr lang="sk-SK" sz="18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.</a:t>
            </a:r>
            <a:br>
              <a:rPr lang="sk-SK" sz="18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</a:br>
            <a:br>
              <a:rPr lang="sk-SK" sz="18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</a:br>
            <a:endParaRPr sz="1800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✓"/>
            </a:pPr>
            <a:r>
              <a:rPr lang="sk-SK" sz="18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Onset of non-linear drag has been observed above</a:t>
            </a:r>
            <a:br>
              <a:rPr lang="sk-SK" sz="18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</a:br>
            <a:r>
              <a:rPr lang="sk-SK" sz="18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                            for both fork modes.</a:t>
            </a:r>
            <a:br>
              <a:rPr lang="sk-SK" sz="18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</a:br>
            <a:br>
              <a:rPr lang="sk-SK" sz="18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</a:br>
            <a:br>
              <a:rPr lang="sk-SK" sz="18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</a:br>
            <a:endParaRPr sz="1800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✓"/>
            </a:pPr>
            <a:r>
              <a:rPr lang="sk-SK" sz="18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Design of </a:t>
            </a:r>
            <a:r>
              <a:rPr i="1" lang="sk-SK" sz="18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flow phase diagram</a:t>
            </a:r>
            <a:r>
              <a:rPr lang="sk-SK" sz="18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, clearly showing the</a:t>
            </a:r>
            <a:br>
              <a:rPr lang="sk-SK" sz="18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</a:br>
            <a:r>
              <a:rPr lang="sk-SK" sz="18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1st approximation of shape of turbulence zones.</a:t>
            </a:r>
            <a:br>
              <a:rPr lang="sk-SK" sz="18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</a:br>
            <a:r>
              <a:rPr lang="sk-SK" sz="18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		</a:t>
            </a:r>
            <a:br>
              <a:rPr lang="sk-SK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b="1" lang="sk-SK" sz="18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</a:br>
            <a:endParaRPr b="1" sz="1800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349" name="Shape 349"/>
          <p:cNvSpPr txBox="1"/>
          <p:nvPr/>
        </p:nvSpPr>
        <p:spPr>
          <a:xfrm>
            <a:off x="0" y="6597352"/>
            <a:ext cx="9144000" cy="260647"/>
          </a:xfrm>
          <a:prstGeom prst="rect">
            <a:avLst/>
          </a:prstGeom>
          <a:solidFill>
            <a:srgbClr val="538CD5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75"/>
              <a:buFont typeface="Calibri"/>
              <a:buNone/>
            </a:pPr>
            <a:r>
              <a:rPr b="1" lang="sk-SK" sz="1275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Jakub Bahyl   			</a:t>
            </a:r>
            <a:r>
              <a:rPr lang="sk-SK" sz="1275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Bc. Thesis Defense      </a:t>
            </a:r>
            <a:r>
              <a:rPr b="1" lang="sk-SK" sz="1275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			                      </a:t>
            </a:r>
            <a:endParaRPr b="1"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0" name="Shape 3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26890" y="1916832"/>
            <a:ext cx="2889126" cy="257008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Shape 3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4194" y="3041535"/>
            <a:ext cx="1589534" cy="26201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Shape 35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01427" y="3364101"/>
            <a:ext cx="1694309" cy="28092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Shape 35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156176" y="405687"/>
            <a:ext cx="2098811" cy="151114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Shape 35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37245" y="4646776"/>
            <a:ext cx="1514475" cy="31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Shape 35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796136" y="4932569"/>
            <a:ext cx="2016224" cy="158790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Shape 35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725875" y="2060848"/>
            <a:ext cx="2518533" cy="27033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/>
          <p:nvPr/>
        </p:nvSpPr>
        <p:spPr>
          <a:xfrm>
            <a:off x="1021076" y="2060848"/>
            <a:ext cx="2542812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sk-SK" sz="20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Quantum Turbulence</a:t>
            </a:r>
            <a:endParaRPr b="1" sz="2000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103" name="Shape 103"/>
          <p:cNvSpPr/>
          <p:nvPr/>
        </p:nvSpPr>
        <p:spPr>
          <a:xfrm>
            <a:off x="1003770" y="2060848"/>
            <a:ext cx="2560117" cy="2444160"/>
          </a:xfrm>
          <a:prstGeom prst="rect">
            <a:avLst/>
          </a:prstGeom>
          <a:noFill/>
          <a:ln cap="flat" cmpd="sng" w="57150">
            <a:solidFill>
              <a:srgbClr val="00B0F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4" name="Shape 104"/>
          <p:cNvCxnSpPr>
            <a:stCxn id="103" idx="3"/>
          </p:cNvCxnSpPr>
          <p:nvPr/>
        </p:nvCxnSpPr>
        <p:spPr>
          <a:xfrm>
            <a:off x="3563887" y="3282928"/>
            <a:ext cx="2240700" cy="0"/>
          </a:xfrm>
          <a:prstGeom prst="straightConnector1">
            <a:avLst/>
          </a:prstGeom>
          <a:noFill/>
          <a:ln cap="flat" cmpd="sng" w="28575">
            <a:solidFill>
              <a:srgbClr val="00B0F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5" name="Shape 105"/>
          <p:cNvCxnSpPr/>
          <p:nvPr/>
        </p:nvCxnSpPr>
        <p:spPr>
          <a:xfrm>
            <a:off x="4546754" y="3282928"/>
            <a:ext cx="12623" cy="2252496"/>
          </a:xfrm>
          <a:prstGeom prst="straightConnector1">
            <a:avLst/>
          </a:prstGeom>
          <a:noFill/>
          <a:ln cap="flat" cmpd="sng" w="28575">
            <a:solidFill>
              <a:srgbClr val="00B0F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6" name="Shape 106"/>
          <p:cNvCxnSpPr/>
          <p:nvPr/>
        </p:nvCxnSpPr>
        <p:spPr>
          <a:xfrm>
            <a:off x="5350399" y="6016522"/>
            <a:ext cx="611551" cy="0"/>
          </a:xfrm>
          <a:prstGeom prst="straightConnector1">
            <a:avLst/>
          </a:prstGeom>
          <a:noFill/>
          <a:ln cap="flat" cmpd="sng" w="28575">
            <a:solidFill>
              <a:srgbClr val="00B050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http://www.myiconfinder.com/uploads/iconsets/bce29d40d69e6a5f274890b2b3959992-computer.png" id="107" name="Shape 10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77654" y="5649497"/>
            <a:ext cx="1138199" cy="11382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Shape 108"/>
          <p:cNvSpPr/>
          <p:nvPr/>
        </p:nvSpPr>
        <p:spPr>
          <a:xfrm>
            <a:off x="3804813" y="5538493"/>
            <a:ext cx="1512168" cy="878886"/>
          </a:xfrm>
          <a:prstGeom prst="rect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9" name="Shape 10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68878" y="2486872"/>
            <a:ext cx="1931042" cy="1860359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Shape 110"/>
          <p:cNvSpPr txBox="1"/>
          <p:nvPr/>
        </p:nvSpPr>
        <p:spPr>
          <a:xfrm>
            <a:off x="287819" y="188640"/>
            <a:ext cx="5096510" cy="720080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</a:pPr>
            <a:r>
              <a:rPr lang="sk-SK" sz="4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Motivation and Goals</a:t>
            </a:r>
            <a:endParaRPr/>
          </a:p>
        </p:txBody>
      </p:sp>
      <p:sp>
        <p:nvSpPr>
          <p:cNvPr id="111" name="Shape 111"/>
          <p:cNvSpPr txBox="1"/>
          <p:nvPr/>
        </p:nvSpPr>
        <p:spPr>
          <a:xfrm>
            <a:off x="1445009" y="6072375"/>
            <a:ext cx="159710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k-SK" sz="18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Hydrodynamics</a:t>
            </a:r>
            <a:endParaRPr sz="1800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112" name="Shape 112"/>
          <p:cNvSpPr/>
          <p:nvPr/>
        </p:nvSpPr>
        <p:spPr>
          <a:xfrm>
            <a:off x="1289299" y="5562821"/>
            <a:ext cx="1877788" cy="878886"/>
          </a:xfrm>
          <a:prstGeom prst="rect">
            <a:avLst/>
          </a:prstGeom>
          <a:noFill/>
          <a:ln cap="flat" cmpd="sng" w="57150">
            <a:solidFill>
              <a:srgbClr val="00B05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3" name="Shape 113"/>
          <p:cNvCxnSpPr/>
          <p:nvPr/>
        </p:nvCxnSpPr>
        <p:spPr>
          <a:xfrm>
            <a:off x="3193262" y="5999594"/>
            <a:ext cx="611551" cy="0"/>
          </a:xfrm>
          <a:prstGeom prst="straightConnector1">
            <a:avLst/>
          </a:prstGeom>
          <a:noFill/>
          <a:ln cap="flat" cmpd="sng" w="28575">
            <a:solidFill>
              <a:srgbClr val="00B050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14" name="Shape 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433460" y="5595800"/>
            <a:ext cx="1002668" cy="548334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Shape 115"/>
          <p:cNvSpPr txBox="1"/>
          <p:nvPr/>
        </p:nvSpPr>
        <p:spPr>
          <a:xfrm>
            <a:off x="5982268" y="6058325"/>
            <a:ext cx="189810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k-SK" sz="18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Vortex line density</a:t>
            </a:r>
            <a:endParaRPr sz="1800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pic>
        <p:nvPicPr>
          <p:cNvPr id="116" name="Shape 11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934740" y="5672317"/>
            <a:ext cx="549028" cy="39530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Shape 117"/>
          <p:cNvSpPr/>
          <p:nvPr/>
        </p:nvSpPr>
        <p:spPr>
          <a:xfrm>
            <a:off x="5982268" y="5577079"/>
            <a:ext cx="1877788" cy="878886"/>
          </a:xfrm>
          <a:prstGeom prst="rect">
            <a:avLst/>
          </a:prstGeom>
          <a:noFill/>
          <a:ln cap="flat" cmpd="sng" w="57150">
            <a:solidFill>
              <a:srgbClr val="00B05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Shape 118"/>
          <p:cNvSpPr txBox="1"/>
          <p:nvPr/>
        </p:nvSpPr>
        <p:spPr>
          <a:xfrm>
            <a:off x="0" y="6597353"/>
            <a:ext cx="9144000" cy="260647"/>
          </a:xfrm>
          <a:prstGeom prst="rect">
            <a:avLst/>
          </a:prstGeom>
          <a:solidFill>
            <a:srgbClr val="538CD5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75"/>
              <a:buFont typeface="Calibri"/>
              <a:buNone/>
            </a:pPr>
            <a:r>
              <a:rPr b="1" lang="sk-SK" sz="1275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Jakub Bahyl   			</a:t>
            </a:r>
            <a:r>
              <a:rPr lang="sk-SK" sz="1275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Mgr. Thesis Defense      </a:t>
            </a:r>
            <a:r>
              <a:rPr b="1" lang="sk-SK" sz="1275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			                                  1/29         </a:t>
            </a:r>
            <a:endParaRPr b="1"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nimation of the fundamental vibrational mode of a tuning fork" id="119" name="Shape 11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477226" y="2372233"/>
            <a:ext cx="1073465" cy="2146929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Shape 120"/>
          <p:cNvSpPr/>
          <p:nvPr/>
        </p:nvSpPr>
        <p:spPr>
          <a:xfrm>
            <a:off x="5804521" y="2121219"/>
            <a:ext cx="2354940" cy="2383789"/>
          </a:xfrm>
          <a:prstGeom prst="rect">
            <a:avLst/>
          </a:prstGeom>
          <a:noFill/>
          <a:ln cap="flat" cmpd="sng" w="57150">
            <a:solidFill>
              <a:srgbClr val="00B0F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Shape 121"/>
          <p:cNvSpPr txBox="1"/>
          <p:nvPr/>
        </p:nvSpPr>
        <p:spPr>
          <a:xfrm>
            <a:off x="6360438" y="2143589"/>
            <a:ext cx="1378454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sk-SK" sz="20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Generators</a:t>
            </a:r>
            <a:endParaRPr b="1" sz="2000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122" name="Shape 122"/>
          <p:cNvSpPr txBox="1"/>
          <p:nvPr/>
        </p:nvSpPr>
        <p:spPr>
          <a:xfrm>
            <a:off x="294681" y="1057685"/>
            <a:ext cx="6408712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sk-SK" sz="18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Produce quantum turbulence within superfluid  He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sk-SK" sz="18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Measure and analyse quantum hydrodynamics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sk-SK" sz="18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Simulate such processes numerically</a:t>
            </a:r>
            <a:endParaRPr/>
          </a:p>
        </p:txBody>
      </p:sp>
      <p:sp>
        <p:nvSpPr>
          <p:cNvPr id="123" name="Shape 123"/>
          <p:cNvSpPr txBox="1"/>
          <p:nvPr/>
        </p:nvSpPr>
        <p:spPr>
          <a:xfrm>
            <a:off x="4559377" y="1019724"/>
            <a:ext cx="31451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k-SK" sz="14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4 </a:t>
            </a:r>
            <a:endParaRPr sz="1400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Shape 361"/>
          <p:cNvSpPr txBox="1"/>
          <p:nvPr/>
        </p:nvSpPr>
        <p:spPr>
          <a:xfrm>
            <a:off x="2739621" y="3164775"/>
            <a:ext cx="3664757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sk-SK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Jakub Bahyl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sk-SK" sz="18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kubo@fks.sk</a:t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sk-SK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http://superfluid.cz/</a:t>
            </a:r>
            <a:endParaRPr/>
          </a:p>
        </p:txBody>
      </p:sp>
      <p:sp>
        <p:nvSpPr>
          <p:cNvPr id="362" name="Shape 362"/>
          <p:cNvSpPr txBox="1"/>
          <p:nvPr/>
        </p:nvSpPr>
        <p:spPr>
          <a:xfrm>
            <a:off x="1691680" y="2079221"/>
            <a:ext cx="6023957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k-SK" sz="48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Thank you for attention</a:t>
            </a:r>
            <a:r>
              <a:rPr lang="sk-SK" sz="40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.</a:t>
            </a:r>
            <a:endParaRPr sz="4000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363" name="Shape 363"/>
          <p:cNvSpPr txBox="1"/>
          <p:nvPr/>
        </p:nvSpPr>
        <p:spPr>
          <a:xfrm>
            <a:off x="0" y="6597352"/>
            <a:ext cx="9144000" cy="260647"/>
          </a:xfrm>
          <a:prstGeom prst="rect">
            <a:avLst/>
          </a:prstGeom>
          <a:solidFill>
            <a:srgbClr val="538CD5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75"/>
              <a:buFont typeface="Calibri"/>
              <a:buNone/>
            </a:pPr>
            <a:r>
              <a:rPr b="1" lang="sk-SK" sz="1275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Jakub Bahyl   			</a:t>
            </a:r>
            <a:r>
              <a:rPr lang="sk-SK" sz="1275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Bc. Thesis Defense      </a:t>
            </a:r>
            <a:r>
              <a:rPr b="1" lang="sk-SK" sz="1275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			                      </a:t>
            </a:r>
            <a:endParaRPr b="1"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Shape 368"/>
          <p:cNvSpPr txBox="1"/>
          <p:nvPr/>
        </p:nvSpPr>
        <p:spPr>
          <a:xfrm>
            <a:off x="287820" y="188640"/>
            <a:ext cx="7740564" cy="648072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Calibri"/>
              <a:buNone/>
            </a:pPr>
            <a:r>
              <a:rPr lang="sk-SK" sz="3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Appendix 1: Oscillation hydrodynamics</a:t>
            </a:r>
            <a:endParaRPr sz="3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9" name="Shape 369"/>
          <p:cNvSpPr txBox="1"/>
          <p:nvPr/>
        </p:nvSpPr>
        <p:spPr>
          <a:xfrm>
            <a:off x="0" y="6597352"/>
            <a:ext cx="9144000" cy="260647"/>
          </a:xfrm>
          <a:prstGeom prst="rect">
            <a:avLst/>
          </a:prstGeom>
          <a:solidFill>
            <a:srgbClr val="538CD5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75"/>
              <a:buFont typeface="Calibri"/>
              <a:buNone/>
            </a:pPr>
            <a:r>
              <a:rPr b="1" lang="sk-SK" sz="1275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Jakub Bahyl   			</a:t>
            </a:r>
            <a:r>
              <a:rPr lang="sk-SK" sz="1275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Bc. Thesis Defense      </a:t>
            </a:r>
            <a:r>
              <a:rPr b="1" lang="sk-SK" sz="1275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			                      </a:t>
            </a:r>
            <a:endParaRPr b="1"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http://www.maths.man.ac.uk/~mheil/Lectures/Fluids/OscillatingPlateAnimation.gif" id="370" name="Shape 3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42520" y="2204864"/>
            <a:ext cx="3810000" cy="381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Shape 37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52281" y="1978546"/>
            <a:ext cx="2314575" cy="514350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Shape 372"/>
          <p:cNvSpPr txBox="1"/>
          <p:nvPr/>
        </p:nvSpPr>
        <p:spPr>
          <a:xfrm>
            <a:off x="6425544" y="6011996"/>
            <a:ext cx="166904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k-SK" sz="18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oscillating plane </a:t>
            </a:r>
            <a:endParaRPr sz="1800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pic>
        <p:nvPicPr>
          <p:cNvPr id="373" name="Shape 37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96694" y="4564732"/>
            <a:ext cx="1143000" cy="952500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Shape 374"/>
          <p:cNvSpPr/>
          <p:nvPr/>
        </p:nvSpPr>
        <p:spPr>
          <a:xfrm>
            <a:off x="4101972" y="4540643"/>
            <a:ext cx="1368152" cy="976589"/>
          </a:xfrm>
          <a:prstGeom prst="rect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75" name="Shape 375"/>
          <p:cNvCxnSpPr/>
          <p:nvPr/>
        </p:nvCxnSpPr>
        <p:spPr>
          <a:xfrm rot="10800000">
            <a:off x="5620593" y="3140968"/>
            <a:ext cx="0" cy="2376264"/>
          </a:xfrm>
          <a:prstGeom prst="straightConnector1">
            <a:avLst/>
          </a:prstGeom>
          <a:noFill/>
          <a:ln cap="flat" cmpd="sng" w="19050">
            <a:solidFill>
              <a:srgbClr val="4A7DBA"/>
            </a:solidFill>
            <a:prstDash val="solid"/>
            <a:round/>
            <a:headEnd len="med" w="med" type="stealth"/>
            <a:tailEnd len="med" w="med" type="stealth"/>
          </a:ln>
        </p:spPr>
      </p:cxnSp>
      <p:sp>
        <p:nvSpPr>
          <p:cNvPr id="376" name="Shape 376"/>
          <p:cNvSpPr txBox="1"/>
          <p:nvPr/>
        </p:nvSpPr>
        <p:spPr>
          <a:xfrm>
            <a:off x="264430" y="1196752"/>
            <a:ext cx="398448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sk-SK" sz="18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Extra degree of freedom (time period) </a:t>
            </a:r>
            <a:endParaRPr/>
          </a:p>
        </p:txBody>
      </p:sp>
      <p:cxnSp>
        <p:nvCxnSpPr>
          <p:cNvPr id="377" name="Shape 377"/>
          <p:cNvCxnSpPr>
            <a:stCxn id="376" idx="3"/>
          </p:cNvCxnSpPr>
          <p:nvPr/>
        </p:nvCxnSpPr>
        <p:spPr>
          <a:xfrm>
            <a:off x="4248919" y="1381418"/>
            <a:ext cx="1187100" cy="0"/>
          </a:xfrm>
          <a:prstGeom prst="straightConnector1">
            <a:avLst/>
          </a:prstGeom>
          <a:noFill/>
          <a:ln cap="flat" cmpd="sng" w="38100">
            <a:solidFill>
              <a:srgbClr val="4A7DBA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378" name="Shape 378"/>
          <p:cNvSpPr txBox="1"/>
          <p:nvPr/>
        </p:nvSpPr>
        <p:spPr>
          <a:xfrm>
            <a:off x="5580112" y="1196752"/>
            <a:ext cx="311873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k-SK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 </a:t>
            </a:r>
            <a:r>
              <a:rPr lang="sk-SK" sz="18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cannot fully describe the flow</a:t>
            </a:r>
            <a:endParaRPr/>
          </a:p>
        </p:txBody>
      </p:sp>
      <p:sp>
        <p:nvSpPr>
          <p:cNvPr id="379" name="Shape 379"/>
          <p:cNvSpPr txBox="1"/>
          <p:nvPr/>
        </p:nvSpPr>
        <p:spPr>
          <a:xfrm>
            <a:off x="354840" y="1970637"/>
            <a:ext cx="389407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k-SK" sz="18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In special case of </a:t>
            </a:r>
            <a:r>
              <a:rPr i="1" lang="sk-SK" sz="18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high frequency limit</a:t>
            </a:r>
            <a:r>
              <a:rPr lang="sk-SK" sz="18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, when</a:t>
            </a:r>
            <a:endParaRPr/>
          </a:p>
        </p:txBody>
      </p:sp>
      <p:pic>
        <p:nvPicPr>
          <p:cNvPr id="380" name="Shape 38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56674" y="2516985"/>
            <a:ext cx="1228725" cy="704850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Shape 381"/>
          <p:cNvSpPr txBox="1"/>
          <p:nvPr/>
        </p:nvSpPr>
        <p:spPr>
          <a:xfrm>
            <a:off x="467544" y="3286725"/>
            <a:ext cx="412068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k-SK" sz="18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the flow velocity changes most significantly</a:t>
            </a:r>
            <a:br>
              <a:rPr lang="sk-SK" sz="18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</a:br>
            <a:r>
              <a:rPr lang="sk-SK" sz="18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at the penetration depth scale:</a:t>
            </a:r>
            <a:endParaRPr sz="1800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pic>
        <p:nvPicPr>
          <p:cNvPr id="382" name="Shape 38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30154" y="4283943"/>
            <a:ext cx="2457450" cy="657225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Shape 383"/>
          <p:cNvSpPr txBox="1"/>
          <p:nvPr/>
        </p:nvSpPr>
        <p:spPr>
          <a:xfrm>
            <a:off x="3366417" y="2627620"/>
            <a:ext cx="24237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k-SK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Shape 3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775" y="1484258"/>
            <a:ext cx="8934450" cy="714375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Shape 389"/>
          <p:cNvSpPr txBox="1"/>
          <p:nvPr/>
        </p:nvSpPr>
        <p:spPr>
          <a:xfrm>
            <a:off x="0" y="6597352"/>
            <a:ext cx="9144000" cy="260647"/>
          </a:xfrm>
          <a:prstGeom prst="rect">
            <a:avLst/>
          </a:prstGeom>
          <a:solidFill>
            <a:srgbClr val="538CD5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75"/>
              <a:buFont typeface="Calibri"/>
              <a:buNone/>
            </a:pPr>
            <a:r>
              <a:rPr b="1" lang="sk-SK" sz="1275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Jakub Bahyl   			</a:t>
            </a:r>
            <a:r>
              <a:rPr lang="sk-SK" sz="1275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Bc. Thesis Defense      </a:t>
            </a:r>
            <a:r>
              <a:rPr b="1" lang="sk-SK" sz="1275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			                      </a:t>
            </a:r>
            <a:endParaRPr b="1"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0" name="Shape 390"/>
          <p:cNvSpPr txBox="1"/>
          <p:nvPr/>
        </p:nvSpPr>
        <p:spPr>
          <a:xfrm>
            <a:off x="287821" y="188640"/>
            <a:ext cx="8460643" cy="744581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</a:pPr>
            <a:r>
              <a:rPr lang="sk-SK" sz="4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Appendix 2: Superfluid hydrodynamics</a:t>
            </a:r>
            <a:endParaRPr sz="4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91" name="Shape 391"/>
          <p:cNvCxnSpPr/>
          <p:nvPr/>
        </p:nvCxnSpPr>
        <p:spPr>
          <a:xfrm>
            <a:off x="104775" y="2270641"/>
            <a:ext cx="3819153" cy="0"/>
          </a:xfrm>
          <a:prstGeom prst="straightConnector1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92" name="Shape 392"/>
          <p:cNvCxnSpPr/>
          <p:nvPr/>
        </p:nvCxnSpPr>
        <p:spPr>
          <a:xfrm>
            <a:off x="8024886" y="2198633"/>
            <a:ext cx="1014339" cy="0"/>
          </a:xfrm>
          <a:prstGeom prst="straightConnector1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93" name="Shape 393"/>
          <p:cNvCxnSpPr/>
          <p:nvPr/>
        </p:nvCxnSpPr>
        <p:spPr>
          <a:xfrm>
            <a:off x="4078433" y="2160190"/>
            <a:ext cx="987134" cy="0"/>
          </a:xfrm>
          <a:prstGeom prst="straightConnector1">
            <a:avLst/>
          </a:prstGeom>
          <a:noFill/>
          <a:ln cap="flat" cmpd="sng" w="38100">
            <a:solidFill>
              <a:srgbClr val="0070C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94" name="Shape 394"/>
          <p:cNvCxnSpPr/>
          <p:nvPr/>
        </p:nvCxnSpPr>
        <p:spPr>
          <a:xfrm>
            <a:off x="5298309" y="2270641"/>
            <a:ext cx="1793971" cy="0"/>
          </a:xfrm>
          <a:prstGeom prst="straightConnector1">
            <a:avLst/>
          </a:prstGeom>
          <a:noFill/>
          <a:ln cap="flat" cmpd="sng" w="38100">
            <a:solidFill>
              <a:srgbClr val="E36C0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95" name="Shape 395"/>
          <p:cNvCxnSpPr/>
          <p:nvPr/>
        </p:nvCxnSpPr>
        <p:spPr>
          <a:xfrm>
            <a:off x="7383041" y="2102013"/>
            <a:ext cx="576064" cy="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96" name="Shape 396"/>
          <p:cNvCxnSpPr/>
          <p:nvPr/>
        </p:nvCxnSpPr>
        <p:spPr>
          <a:xfrm>
            <a:off x="1388992" y="2270641"/>
            <a:ext cx="0" cy="361342"/>
          </a:xfrm>
          <a:prstGeom prst="straightConnector1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97" name="Shape 397"/>
          <p:cNvCxnSpPr/>
          <p:nvPr/>
        </p:nvCxnSpPr>
        <p:spPr>
          <a:xfrm>
            <a:off x="8532055" y="2198633"/>
            <a:ext cx="0" cy="433350"/>
          </a:xfrm>
          <a:prstGeom prst="straightConnector1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98" name="Shape 398"/>
          <p:cNvCxnSpPr/>
          <p:nvPr/>
        </p:nvCxnSpPr>
        <p:spPr>
          <a:xfrm>
            <a:off x="1388992" y="2631983"/>
            <a:ext cx="7143063" cy="0"/>
          </a:xfrm>
          <a:prstGeom prst="straightConnector1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9" name="Shape 399"/>
          <p:cNvSpPr txBox="1"/>
          <p:nvPr/>
        </p:nvSpPr>
        <p:spPr>
          <a:xfrm>
            <a:off x="4427984" y="2699628"/>
            <a:ext cx="141064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k-SK" sz="18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classical fluid</a:t>
            </a:r>
            <a:endParaRPr/>
          </a:p>
        </p:txBody>
      </p:sp>
      <p:cxnSp>
        <p:nvCxnSpPr>
          <p:cNvPr id="400" name="Shape 400"/>
          <p:cNvCxnSpPr/>
          <p:nvPr/>
        </p:nvCxnSpPr>
        <p:spPr>
          <a:xfrm>
            <a:off x="251520" y="3419708"/>
            <a:ext cx="714058" cy="0"/>
          </a:xfrm>
          <a:prstGeom prst="straightConnector1">
            <a:avLst/>
          </a:prstGeom>
          <a:noFill/>
          <a:ln cap="flat" cmpd="sng" w="38100">
            <a:solidFill>
              <a:srgbClr val="0070C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01" name="Shape 401"/>
          <p:cNvCxnSpPr/>
          <p:nvPr/>
        </p:nvCxnSpPr>
        <p:spPr>
          <a:xfrm>
            <a:off x="251520" y="3779748"/>
            <a:ext cx="714058" cy="0"/>
          </a:xfrm>
          <a:prstGeom prst="straightConnector1">
            <a:avLst/>
          </a:prstGeom>
          <a:noFill/>
          <a:ln cap="flat" cmpd="sng" w="38100">
            <a:solidFill>
              <a:srgbClr val="E36C0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02" name="Shape 402"/>
          <p:cNvCxnSpPr/>
          <p:nvPr/>
        </p:nvCxnSpPr>
        <p:spPr>
          <a:xfrm>
            <a:off x="251520" y="4139788"/>
            <a:ext cx="714058" cy="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03" name="Shape 403"/>
          <p:cNvSpPr txBox="1"/>
          <p:nvPr/>
        </p:nvSpPr>
        <p:spPr>
          <a:xfrm>
            <a:off x="1088170" y="3212976"/>
            <a:ext cx="273741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k-SK" sz="18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thermo-mechanical coupling</a:t>
            </a:r>
            <a:endParaRPr sz="1800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404" name="Shape 404"/>
          <p:cNvSpPr txBox="1"/>
          <p:nvPr/>
        </p:nvSpPr>
        <p:spPr>
          <a:xfrm>
            <a:off x="1117142" y="3595082"/>
            <a:ext cx="234891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k-SK" sz="18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counter-flow interaction</a:t>
            </a:r>
            <a:endParaRPr sz="1800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405" name="Shape 405"/>
          <p:cNvSpPr txBox="1"/>
          <p:nvPr/>
        </p:nvSpPr>
        <p:spPr>
          <a:xfrm>
            <a:off x="1118308" y="3980120"/>
            <a:ext cx="151374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k-SK" sz="18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mutual friction</a:t>
            </a:r>
            <a:endParaRPr sz="1800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406" name="Shape 406"/>
          <p:cNvSpPr txBox="1"/>
          <p:nvPr/>
        </p:nvSpPr>
        <p:spPr>
          <a:xfrm>
            <a:off x="5302150" y="3718510"/>
            <a:ext cx="2554033" cy="2677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sk-SK" sz="2800" u="sng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Wave equations</a:t>
            </a:r>
            <a:br>
              <a:rPr b="1" lang="sk-SK" sz="28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</a:br>
            <a:endParaRPr sz="2800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k-SK" sz="28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1. sound:</a:t>
            </a:r>
            <a:br>
              <a:rPr lang="sk-SK" sz="28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</a:br>
            <a:endParaRPr sz="2800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k-SK" sz="28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2. sound:</a:t>
            </a:r>
            <a:endParaRPr/>
          </a:p>
          <a:p>
            <a:pPr indent="-336550" lvl="0" marL="5143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t/>
            </a:r>
            <a:endParaRPr sz="2800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pic>
        <p:nvPicPr>
          <p:cNvPr id="407" name="Shape 40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22330" y="4509120"/>
            <a:ext cx="1609725" cy="70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Shape 40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898517" y="5445224"/>
            <a:ext cx="1657350" cy="71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4" name="Shape 4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5940152" y="4797152"/>
            <a:ext cx="1919714" cy="1270602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Shape 415"/>
          <p:cNvSpPr txBox="1"/>
          <p:nvPr/>
        </p:nvSpPr>
        <p:spPr>
          <a:xfrm>
            <a:off x="287819" y="188640"/>
            <a:ext cx="8604617" cy="648072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sk-SK"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Appendix 3: Second sound attenuation</a:t>
            </a:r>
            <a:endParaRPr sz="3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16" name="Shape 4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63169" y="1166986"/>
            <a:ext cx="6817659" cy="66003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17" name="Shape 417"/>
          <p:cNvCxnSpPr/>
          <p:nvPr/>
        </p:nvCxnSpPr>
        <p:spPr>
          <a:xfrm>
            <a:off x="1949404" y="1886085"/>
            <a:ext cx="3070299" cy="0"/>
          </a:xfrm>
          <a:prstGeom prst="straightConnector1">
            <a:avLst/>
          </a:prstGeom>
          <a:noFill/>
          <a:ln cap="flat" cmpd="sng" w="38100">
            <a:solidFill>
              <a:srgbClr val="31859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18" name="Shape 418"/>
          <p:cNvCxnSpPr/>
          <p:nvPr/>
        </p:nvCxnSpPr>
        <p:spPr>
          <a:xfrm>
            <a:off x="5307735" y="1886085"/>
            <a:ext cx="2673093" cy="0"/>
          </a:xfrm>
          <a:prstGeom prst="straightConnector1">
            <a:avLst/>
          </a:prstGeom>
          <a:noFill/>
          <a:ln cap="flat" cmpd="sng" w="38100">
            <a:solidFill>
              <a:srgbClr val="92CCD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9" name="Shape 419"/>
          <p:cNvSpPr txBox="1"/>
          <p:nvPr/>
        </p:nvSpPr>
        <p:spPr>
          <a:xfrm>
            <a:off x="2772689" y="1854793"/>
            <a:ext cx="1314847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sk-SK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dissipative</a:t>
            </a:r>
            <a:endParaRPr b="1"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0" name="Shape 420"/>
          <p:cNvSpPr txBox="1"/>
          <p:nvPr/>
        </p:nvSpPr>
        <p:spPr>
          <a:xfrm>
            <a:off x="5761699" y="1886085"/>
            <a:ext cx="1765163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k-SK" sz="20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non-dissipative</a:t>
            </a:r>
            <a:endParaRPr sz="2000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D:\mff\graphics\Sound_modes\SW2.gif" id="421" name="Shape 4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099614" y="3573016"/>
            <a:ext cx="3817898" cy="994245"/>
          </a:xfrm>
          <a:prstGeom prst="rect">
            <a:avLst/>
          </a:prstGeom>
          <a:noFill/>
          <a:ln>
            <a:noFill/>
          </a:ln>
        </p:spPr>
      </p:pic>
      <p:sp>
        <p:nvSpPr>
          <p:cNvPr id="422" name="Shape 422"/>
          <p:cNvSpPr txBox="1"/>
          <p:nvPr/>
        </p:nvSpPr>
        <p:spPr>
          <a:xfrm>
            <a:off x="0" y="6597352"/>
            <a:ext cx="9144000" cy="260647"/>
          </a:xfrm>
          <a:prstGeom prst="rect">
            <a:avLst/>
          </a:prstGeom>
          <a:solidFill>
            <a:srgbClr val="538CD5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75"/>
              <a:buFont typeface="Calibri"/>
              <a:buNone/>
            </a:pPr>
            <a:r>
              <a:rPr b="1" lang="sk-SK" sz="1275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Jakub Bahyl   			</a:t>
            </a:r>
            <a:r>
              <a:rPr lang="sk-SK" sz="1275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Bc. Thesis Defense      </a:t>
            </a:r>
            <a:r>
              <a:rPr b="1" lang="sk-SK" sz="1275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			                      </a:t>
            </a:r>
            <a:endParaRPr b="1"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23" name="Shape 42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6654" y="2537842"/>
            <a:ext cx="4629150" cy="8191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Jakub\Desktop\Škola\...ŠVOČ\graphics\attenuation.jpg" id="424" name="Shape 42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10017" y="3787862"/>
            <a:ext cx="2674536" cy="2615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Shape 42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566604" y="4080593"/>
            <a:ext cx="2299287" cy="716559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Shape 426"/>
          <p:cNvSpPr/>
          <p:nvPr/>
        </p:nvSpPr>
        <p:spPr>
          <a:xfrm>
            <a:off x="2532805" y="4050791"/>
            <a:ext cx="2327228" cy="746361"/>
          </a:xfrm>
          <a:prstGeom prst="rect">
            <a:avLst/>
          </a:prstGeom>
          <a:noFill/>
          <a:ln cap="flat" cmpd="sng" w="57150">
            <a:solidFill>
              <a:srgbClr val="007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nimation of the fundamental vibrational mode of a tuning fork" id="432" name="Shape 4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58055" y="814447"/>
            <a:ext cx="1580058" cy="3160116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Shape 433"/>
          <p:cNvSpPr/>
          <p:nvPr/>
        </p:nvSpPr>
        <p:spPr>
          <a:xfrm>
            <a:off x="338114" y="5804752"/>
            <a:ext cx="1245764" cy="4572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nimation of the clang vibrational mode of a tuning fork at 2585 Hz" id="434" name="Shape 4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37647" y="3618715"/>
            <a:ext cx="1580058" cy="3160116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Shape 43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87820" y="1130354"/>
            <a:ext cx="973360" cy="2464301"/>
          </a:xfrm>
          <a:prstGeom prst="rect">
            <a:avLst/>
          </a:prstGeom>
          <a:noFill/>
          <a:ln>
            <a:noFill/>
          </a:ln>
        </p:spPr>
      </p:pic>
      <p:sp>
        <p:nvSpPr>
          <p:cNvPr id="436" name="Shape 436"/>
          <p:cNvSpPr txBox="1"/>
          <p:nvPr/>
        </p:nvSpPr>
        <p:spPr>
          <a:xfrm>
            <a:off x="287820" y="188640"/>
            <a:ext cx="6444420" cy="648072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Calibri"/>
              <a:buNone/>
            </a:pPr>
            <a:r>
              <a:rPr lang="sk-SK" sz="3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Appendix 4: Quartz tuning fork</a:t>
            </a:r>
            <a:endParaRPr sz="3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7" name="Shape 437"/>
          <p:cNvSpPr txBox="1"/>
          <p:nvPr/>
        </p:nvSpPr>
        <p:spPr>
          <a:xfrm>
            <a:off x="0" y="6597352"/>
            <a:ext cx="9144000" cy="260647"/>
          </a:xfrm>
          <a:prstGeom prst="rect">
            <a:avLst/>
          </a:prstGeom>
          <a:solidFill>
            <a:srgbClr val="538CD5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75"/>
              <a:buFont typeface="Calibri"/>
              <a:buNone/>
            </a:pPr>
            <a:r>
              <a:rPr b="1" lang="sk-SK" sz="1275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Jakub Bahyl   			</a:t>
            </a:r>
            <a:r>
              <a:rPr lang="sk-SK" sz="1275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Bc. Thesis Defense      </a:t>
            </a:r>
            <a:r>
              <a:rPr b="1" lang="sk-SK" sz="1275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			                      </a:t>
            </a:r>
            <a:endParaRPr b="1"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38" name="Shape 43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41040" y="3789040"/>
            <a:ext cx="990600" cy="21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Shape 43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36962" y="4062474"/>
            <a:ext cx="990600" cy="21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Shape 44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75062" y="4321005"/>
            <a:ext cx="952500" cy="23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" name="Shape 44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01900" y="4613489"/>
            <a:ext cx="885825" cy="219075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Shape 442"/>
          <p:cNvSpPr txBox="1"/>
          <p:nvPr/>
        </p:nvSpPr>
        <p:spPr>
          <a:xfrm>
            <a:off x="2006593" y="1388764"/>
            <a:ext cx="90922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sk-SK" sz="18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Modes:</a:t>
            </a:r>
            <a:endParaRPr b="1" sz="1800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443" name="Shape 443"/>
          <p:cNvSpPr txBox="1"/>
          <p:nvPr/>
        </p:nvSpPr>
        <p:spPr>
          <a:xfrm>
            <a:off x="3033458" y="1388764"/>
            <a:ext cx="157927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k-SK" sz="18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1. Fundamental</a:t>
            </a:r>
            <a:endParaRPr sz="1800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444" name="Shape 444"/>
          <p:cNvSpPr txBox="1"/>
          <p:nvPr/>
        </p:nvSpPr>
        <p:spPr>
          <a:xfrm>
            <a:off x="3032951" y="4139788"/>
            <a:ext cx="126367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k-SK" sz="18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2. Overtone</a:t>
            </a:r>
            <a:endParaRPr sz="1800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pic>
        <p:nvPicPr>
          <p:cNvPr id="445" name="Shape 445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812930" y="1194355"/>
            <a:ext cx="3333750" cy="240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6" name="Shape 446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5917705" y="4072966"/>
            <a:ext cx="3124200" cy="235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" name="Shape 447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391382" y="5854650"/>
            <a:ext cx="1066800" cy="31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8" name="Shape 448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91883" y="4869160"/>
            <a:ext cx="1887829" cy="526836"/>
          </a:xfrm>
          <a:prstGeom prst="rect">
            <a:avLst/>
          </a:prstGeom>
          <a:noFill/>
          <a:ln>
            <a:noFill/>
          </a:ln>
        </p:spPr>
      </p:pic>
      <p:pic>
        <p:nvPicPr>
          <p:cNvPr id="449" name="Shape 449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6444208" y="881672"/>
            <a:ext cx="1476375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0" name="Shape 450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6444208" y="3796923"/>
            <a:ext cx="1514475" cy="24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" name="Shape 451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2925340" y="2825792"/>
            <a:ext cx="1914525" cy="752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2" name="Shape 452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2915816" y="5645099"/>
            <a:ext cx="1933575" cy="733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Shape 458"/>
          <p:cNvSpPr/>
          <p:nvPr/>
        </p:nvSpPr>
        <p:spPr>
          <a:xfrm>
            <a:off x="586235" y="1142905"/>
            <a:ext cx="3769742" cy="1782039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9" name="Shape 459"/>
          <p:cNvSpPr txBox="1"/>
          <p:nvPr/>
        </p:nvSpPr>
        <p:spPr>
          <a:xfrm>
            <a:off x="287820" y="188640"/>
            <a:ext cx="6876468" cy="648072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Calibri"/>
              <a:buNone/>
            </a:pPr>
            <a:r>
              <a:rPr lang="sk-SK" sz="3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Appendix 5: Second sound sensor</a:t>
            </a:r>
            <a:endParaRPr sz="3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0" name="Shape 460"/>
          <p:cNvSpPr txBox="1"/>
          <p:nvPr/>
        </p:nvSpPr>
        <p:spPr>
          <a:xfrm>
            <a:off x="0" y="6597352"/>
            <a:ext cx="9144000" cy="260647"/>
          </a:xfrm>
          <a:prstGeom prst="rect">
            <a:avLst/>
          </a:prstGeom>
          <a:solidFill>
            <a:srgbClr val="538CD5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75"/>
              <a:buFont typeface="Calibri"/>
              <a:buNone/>
            </a:pPr>
            <a:r>
              <a:rPr b="1" lang="sk-SK" sz="1275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Jakub Bahyl   			</a:t>
            </a:r>
            <a:r>
              <a:rPr lang="sk-SK" sz="1275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Bc. Thesis Defense      </a:t>
            </a:r>
            <a:r>
              <a:rPr b="1" lang="sk-SK" sz="1275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			                      </a:t>
            </a:r>
            <a:endParaRPr b="1"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61" name="Shape 4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44208" y="3327170"/>
            <a:ext cx="2665616" cy="312616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Jakub\Desktop\Škola\...ŠVOČ\Poster\resonator.jpg" id="462" name="Shape 46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5400000">
            <a:off x="6641180" y="1359821"/>
            <a:ext cx="1642192" cy="2180151"/>
          </a:xfrm>
          <a:prstGeom prst="rect">
            <a:avLst/>
          </a:prstGeom>
          <a:noFill/>
          <a:ln>
            <a:noFill/>
          </a:ln>
        </p:spPr>
      </p:pic>
      <p:sp>
        <p:nvSpPr>
          <p:cNvPr id="463" name="Shape 463"/>
          <p:cNvSpPr txBox="1"/>
          <p:nvPr/>
        </p:nvSpPr>
        <p:spPr>
          <a:xfrm>
            <a:off x="6300192" y="1124744"/>
            <a:ext cx="232146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sk-SK" sz="18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Second sound modes:</a:t>
            </a:r>
            <a:endParaRPr b="1" sz="1800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464" name="Shape 464"/>
          <p:cNvSpPr txBox="1"/>
          <p:nvPr/>
        </p:nvSpPr>
        <p:spPr>
          <a:xfrm>
            <a:off x="261977" y="2924944"/>
            <a:ext cx="4526047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k-SK" sz="14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Left: Electrical schematics. Right: Photograph of construction</a:t>
            </a:r>
            <a:endParaRPr sz="1400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pic>
        <p:nvPicPr>
          <p:cNvPr id="465" name="Shape 46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6036" y="3624494"/>
            <a:ext cx="3949900" cy="290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6" name="Shape 46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03310" y="1186315"/>
            <a:ext cx="3653199" cy="164578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7" name="Shape 46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995936" y="4701226"/>
            <a:ext cx="1607195" cy="537618"/>
          </a:xfrm>
          <a:prstGeom prst="rect">
            <a:avLst/>
          </a:prstGeom>
          <a:noFill/>
          <a:ln>
            <a:noFill/>
          </a:ln>
        </p:spPr>
      </p:pic>
      <p:sp>
        <p:nvSpPr>
          <p:cNvPr id="468" name="Shape 468"/>
          <p:cNvSpPr/>
          <p:nvPr/>
        </p:nvSpPr>
        <p:spPr>
          <a:xfrm>
            <a:off x="3949899" y="4670199"/>
            <a:ext cx="1702221" cy="568646"/>
          </a:xfrm>
          <a:prstGeom prst="rect">
            <a:avLst/>
          </a:prstGeom>
          <a:noFill/>
          <a:ln cap="flat" cmpd="sng" w="25400">
            <a:solidFill>
              <a:srgbClr val="007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Shape 473"/>
          <p:cNvSpPr txBox="1"/>
          <p:nvPr/>
        </p:nvSpPr>
        <p:spPr>
          <a:xfrm>
            <a:off x="287817" y="188640"/>
            <a:ext cx="7385126" cy="936104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Calibri"/>
              <a:buNone/>
            </a:pPr>
            <a:r>
              <a:rPr lang="sk-SK" sz="3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Appendix 6: Discussion on production of quantised vortices</a:t>
            </a:r>
            <a:endParaRPr sz="3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4" name="Shape 474"/>
          <p:cNvSpPr txBox="1"/>
          <p:nvPr/>
        </p:nvSpPr>
        <p:spPr>
          <a:xfrm>
            <a:off x="0" y="6597352"/>
            <a:ext cx="9144000" cy="260647"/>
          </a:xfrm>
          <a:prstGeom prst="rect">
            <a:avLst/>
          </a:prstGeom>
          <a:solidFill>
            <a:srgbClr val="538CD5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75"/>
              <a:buFont typeface="Calibri"/>
              <a:buNone/>
            </a:pPr>
            <a:r>
              <a:rPr b="1" lang="sk-SK" sz="1275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Jakub Bahyl   			</a:t>
            </a:r>
            <a:r>
              <a:rPr lang="sk-SK" sz="1275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Bc. Thesis Defense      </a:t>
            </a:r>
            <a:r>
              <a:rPr b="1" lang="sk-SK" sz="1275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			                      </a:t>
            </a:r>
            <a:endParaRPr b="1"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75" name="Shape 4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4760" y="4527401"/>
            <a:ext cx="3028950" cy="48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6" name="Shape 47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3528" y="1870150"/>
            <a:ext cx="1828800" cy="52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" name="Shape 47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917948" y="1853533"/>
            <a:ext cx="1771650" cy="514350"/>
          </a:xfrm>
          <a:prstGeom prst="rect">
            <a:avLst/>
          </a:prstGeom>
          <a:noFill/>
          <a:ln>
            <a:noFill/>
          </a:ln>
        </p:spPr>
      </p:pic>
      <p:sp>
        <p:nvSpPr>
          <p:cNvPr id="478" name="Shape 478"/>
          <p:cNvSpPr txBox="1"/>
          <p:nvPr/>
        </p:nvSpPr>
        <p:spPr>
          <a:xfrm>
            <a:off x="463855" y="1396968"/>
            <a:ext cx="3895810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sk-SK" sz="1800" u="sng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 Fundamental</a:t>
            </a:r>
            <a:r>
              <a:rPr lang="sk-SK" sz="18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                            </a:t>
            </a:r>
            <a:r>
              <a:rPr lang="sk-SK" sz="1800" u="sng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Overtone</a:t>
            </a:r>
            <a:endParaRPr sz="1800" u="sng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k-SK" sz="18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    </a:t>
            </a:r>
            <a:endParaRPr sz="1800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479" name="Shape 479"/>
          <p:cNvSpPr/>
          <p:nvPr/>
        </p:nvSpPr>
        <p:spPr>
          <a:xfrm rot="5400000">
            <a:off x="2152181" y="1448007"/>
            <a:ext cx="705573" cy="2597610"/>
          </a:xfrm>
          <a:prstGeom prst="rightBrace">
            <a:avLst>
              <a:gd fmla="val 68296" name="adj1"/>
              <a:gd fmla="val 46371" name="adj2"/>
            </a:avLst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80" name="Shape 480"/>
          <p:cNvCxnSpPr>
            <a:stCxn id="479" idx="1"/>
          </p:cNvCxnSpPr>
          <p:nvPr/>
        </p:nvCxnSpPr>
        <p:spPr>
          <a:xfrm>
            <a:off x="2599235" y="3099599"/>
            <a:ext cx="0" cy="12447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pic>
        <p:nvPicPr>
          <p:cNvPr id="481" name="Shape 48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799613" y="3420232"/>
            <a:ext cx="857250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482" name="Shape 482"/>
          <p:cNvSpPr txBox="1"/>
          <p:nvPr/>
        </p:nvSpPr>
        <p:spPr>
          <a:xfrm>
            <a:off x="2051720" y="3436305"/>
            <a:ext cx="569805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k-SK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[2]</a:t>
            </a:r>
            <a:endParaRPr/>
          </a:p>
        </p:txBody>
      </p:sp>
      <p:pic>
        <p:nvPicPr>
          <p:cNvPr id="483" name="Shape 48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80308" y="6162775"/>
            <a:ext cx="4983623" cy="364406"/>
          </a:xfrm>
          <a:prstGeom prst="rect">
            <a:avLst/>
          </a:prstGeom>
          <a:noFill/>
          <a:ln>
            <a:noFill/>
          </a:ln>
        </p:spPr>
      </p:pic>
      <p:sp>
        <p:nvSpPr>
          <p:cNvPr id="484" name="Shape 484"/>
          <p:cNvSpPr txBox="1"/>
          <p:nvPr/>
        </p:nvSpPr>
        <p:spPr>
          <a:xfrm>
            <a:off x="257779" y="6073551"/>
            <a:ext cx="569805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k-SK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[2]</a:t>
            </a:r>
            <a:endParaRPr/>
          </a:p>
        </p:txBody>
      </p:sp>
      <p:pic>
        <p:nvPicPr>
          <p:cNvPr id="485" name="Shape 48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058020" y="4255790"/>
            <a:ext cx="2834460" cy="21255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:\PhD\Animations\Grid Loop Emission.gif" id="486" name="Shape 48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142330" y="1396968"/>
            <a:ext cx="2534126" cy="26231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Shape 492"/>
          <p:cNvSpPr txBox="1"/>
          <p:nvPr/>
        </p:nvSpPr>
        <p:spPr>
          <a:xfrm>
            <a:off x="287820" y="188640"/>
            <a:ext cx="6444420" cy="634942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</a:pPr>
            <a:r>
              <a:rPr lang="sk-SK" sz="4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Force-velocity characteristics </a:t>
            </a:r>
            <a:endParaRPr sz="4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3" name="Shape 493"/>
          <p:cNvSpPr txBox="1"/>
          <p:nvPr/>
        </p:nvSpPr>
        <p:spPr>
          <a:xfrm>
            <a:off x="0" y="6597352"/>
            <a:ext cx="9144000" cy="260647"/>
          </a:xfrm>
          <a:prstGeom prst="rect">
            <a:avLst/>
          </a:prstGeom>
          <a:solidFill>
            <a:srgbClr val="538CD5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75"/>
              <a:buFont typeface="Calibri"/>
              <a:buNone/>
            </a:pPr>
            <a:r>
              <a:rPr b="1" lang="sk-SK" sz="1275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Jakub Bahyl   			</a:t>
            </a:r>
            <a:r>
              <a:rPr lang="sk-SK" sz="1275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Bc. Thesis Defense      </a:t>
            </a:r>
            <a:r>
              <a:rPr b="1" lang="sk-SK" sz="1275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			                      </a:t>
            </a:r>
            <a:endParaRPr b="1"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94" name="Shape 49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99592" y="908720"/>
            <a:ext cx="7395542" cy="4362641"/>
          </a:xfrm>
          <a:prstGeom prst="rect">
            <a:avLst/>
          </a:prstGeom>
          <a:noFill/>
          <a:ln>
            <a:noFill/>
          </a:ln>
        </p:spPr>
      </p:pic>
      <p:sp>
        <p:nvSpPr>
          <p:cNvPr id="495" name="Shape 495"/>
          <p:cNvSpPr txBox="1"/>
          <p:nvPr/>
        </p:nvSpPr>
        <p:spPr>
          <a:xfrm>
            <a:off x="295752" y="5517232"/>
            <a:ext cx="4759636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sk-SK" sz="18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Clear transition from laminar to turbulent mode</a:t>
            </a:r>
            <a:endParaRPr sz="1800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sk-SK" sz="18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Is the turbulence classical?</a:t>
            </a:r>
            <a:endParaRPr sz="1800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cxnSp>
        <p:nvCxnSpPr>
          <p:cNvPr id="496" name="Shape 496"/>
          <p:cNvCxnSpPr/>
          <p:nvPr/>
        </p:nvCxnSpPr>
        <p:spPr>
          <a:xfrm>
            <a:off x="3203848" y="6019547"/>
            <a:ext cx="2304256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497" name="Shape 497"/>
          <p:cNvSpPr txBox="1"/>
          <p:nvPr/>
        </p:nvSpPr>
        <p:spPr>
          <a:xfrm>
            <a:off x="5508104" y="5848221"/>
            <a:ext cx="237539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k-SK" sz="18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Plot Drag Coeff. instead</a:t>
            </a:r>
            <a:endParaRPr sz="1800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2" name="Shape 50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7504" y="1772816"/>
            <a:ext cx="8809323" cy="4158820"/>
          </a:xfrm>
          <a:prstGeom prst="rect">
            <a:avLst/>
          </a:prstGeom>
          <a:noFill/>
          <a:ln>
            <a:noFill/>
          </a:ln>
        </p:spPr>
      </p:pic>
      <p:sp>
        <p:nvSpPr>
          <p:cNvPr id="503" name="Shape 503"/>
          <p:cNvSpPr txBox="1"/>
          <p:nvPr/>
        </p:nvSpPr>
        <p:spPr>
          <a:xfrm>
            <a:off x="287821" y="188640"/>
            <a:ext cx="4068155" cy="720080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</a:pPr>
            <a:r>
              <a:rPr lang="sk-SK" sz="4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Temperature diary</a:t>
            </a:r>
            <a:endParaRPr sz="4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4" name="Shape 504"/>
          <p:cNvSpPr txBox="1"/>
          <p:nvPr/>
        </p:nvSpPr>
        <p:spPr>
          <a:xfrm>
            <a:off x="0" y="6597352"/>
            <a:ext cx="9144000" cy="260647"/>
          </a:xfrm>
          <a:prstGeom prst="rect">
            <a:avLst/>
          </a:prstGeom>
          <a:solidFill>
            <a:srgbClr val="538CD5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75"/>
              <a:buFont typeface="Calibri"/>
              <a:buNone/>
            </a:pPr>
            <a:r>
              <a:rPr b="1" lang="sk-SK" sz="1275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Jakub Bahyl   			</a:t>
            </a:r>
            <a:r>
              <a:rPr lang="sk-SK" sz="1275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Bc. Thesis Defense      </a:t>
            </a:r>
            <a:r>
              <a:rPr b="1" lang="sk-SK" sz="1275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			                      </a:t>
            </a:r>
            <a:endParaRPr b="1"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05" name="Shape 50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72407" y="3780486"/>
            <a:ext cx="3141346" cy="244326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06" name="Shape 506"/>
          <p:cNvCxnSpPr/>
          <p:nvPr/>
        </p:nvCxnSpPr>
        <p:spPr>
          <a:xfrm>
            <a:off x="8494300" y="3348438"/>
            <a:ext cx="0" cy="2376264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dash"/>
            <a:round/>
            <a:headEnd len="sm" w="sm" type="none"/>
            <a:tailEnd len="med" w="med" type="triangle"/>
          </a:ln>
        </p:spPr>
      </p:cxnSp>
      <p:cxnSp>
        <p:nvCxnSpPr>
          <p:cNvPr id="507" name="Shape 507"/>
          <p:cNvCxnSpPr/>
          <p:nvPr/>
        </p:nvCxnSpPr>
        <p:spPr>
          <a:xfrm>
            <a:off x="8382984" y="3348438"/>
            <a:ext cx="0" cy="2376264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dash"/>
            <a:round/>
            <a:headEnd len="sm" w="sm" type="none"/>
            <a:tailEnd len="med" w="med" type="triangle"/>
          </a:ln>
        </p:spPr>
      </p:cxnSp>
      <p:cxnSp>
        <p:nvCxnSpPr>
          <p:cNvPr id="508" name="Shape 508"/>
          <p:cNvCxnSpPr/>
          <p:nvPr/>
        </p:nvCxnSpPr>
        <p:spPr>
          <a:xfrm>
            <a:off x="7882203" y="3348438"/>
            <a:ext cx="0" cy="2376264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dash"/>
            <a:round/>
            <a:headEnd len="sm" w="sm" type="none"/>
            <a:tailEnd len="med" w="med" type="triangle"/>
          </a:ln>
        </p:spPr>
      </p:cxnSp>
      <p:cxnSp>
        <p:nvCxnSpPr>
          <p:cNvPr id="509" name="Shape 509"/>
          <p:cNvCxnSpPr/>
          <p:nvPr/>
        </p:nvCxnSpPr>
        <p:spPr>
          <a:xfrm>
            <a:off x="7663886" y="3348438"/>
            <a:ext cx="2293" cy="2376264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dash"/>
            <a:round/>
            <a:headEnd len="sm" w="sm" type="none"/>
            <a:tailEnd len="med" w="med" type="triangle"/>
          </a:ln>
        </p:spPr>
      </p:cxnSp>
      <p:sp>
        <p:nvSpPr>
          <p:cNvPr id="510" name="Shape 510"/>
          <p:cNvSpPr/>
          <p:nvPr/>
        </p:nvSpPr>
        <p:spPr>
          <a:xfrm rot="5400000">
            <a:off x="7957226" y="2589469"/>
            <a:ext cx="360039" cy="951305"/>
          </a:xfrm>
          <a:prstGeom prst="leftBrace">
            <a:avLst>
              <a:gd fmla="val 24206" name="adj1"/>
              <a:gd fmla="val 50329" name="adj2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1" name="Shape 511"/>
          <p:cNvSpPr txBox="1"/>
          <p:nvPr/>
        </p:nvSpPr>
        <p:spPr>
          <a:xfrm>
            <a:off x="7090115" y="2535655"/>
            <a:ext cx="194421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k-SK" sz="18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Temperature range</a:t>
            </a:r>
            <a:endParaRPr sz="1800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cxnSp>
        <p:nvCxnSpPr>
          <p:cNvPr id="512" name="Shape 512"/>
          <p:cNvCxnSpPr/>
          <p:nvPr/>
        </p:nvCxnSpPr>
        <p:spPr>
          <a:xfrm>
            <a:off x="8206268" y="3348438"/>
            <a:ext cx="0" cy="2376264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dash"/>
            <a:round/>
            <a:headEnd len="sm" w="sm" type="none"/>
            <a:tailEnd len="med" w="med" type="triangle"/>
          </a:ln>
        </p:spPr>
      </p:cxnSp>
      <p:cxnSp>
        <p:nvCxnSpPr>
          <p:cNvPr id="513" name="Shape 513"/>
          <p:cNvCxnSpPr/>
          <p:nvPr/>
        </p:nvCxnSpPr>
        <p:spPr>
          <a:xfrm>
            <a:off x="8638316" y="3348438"/>
            <a:ext cx="0" cy="2376264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dash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/>
          <p:nvPr/>
        </p:nvSpPr>
        <p:spPr>
          <a:xfrm>
            <a:off x="287821" y="188639"/>
            <a:ext cx="3132051" cy="702841"/>
          </a:xfrm>
          <a:prstGeom prst="rect">
            <a:avLst/>
          </a:prstGeom>
          <a:solidFill>
            <a:srgbClr val="0070C0"/>
          </a:solidFill>
          <a:ln cap="flat" cmpd="sng" w="9525">
            <a:solidFill>
              <a:srgbClr val="0070C0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</a:pPr>
            <a:r>
              <a:rPr lang="sk-SK" sz="4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Outline</a:t>
            </a:r>
            <a:endParaRPr sz="4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Shape 130"/>
          <p:cNvSpPr txBox="1"/>
          <p:nvPr/>
        </p:nvSpPr>
        <p:spPr>
          <a:xfrm>
            <a:off x="287820" y="1008112"/>
            <a:ext cx="6714765" cy="57332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14350" lvl="0" marL="51435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60"/>
              <a:buFont typeface="Calibri"/>
              <a:buAutoNum type="arabicPeriod"/>
            </a:pPr>
            <a:r>
              <a:rPr b="1" lang="sk-SK" sz="296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Introduction to Superfluidity</a:t>
            </a:r>
            <a:endParaRPr/>
          </a:p>
          <a:p>
            <a:pPr indent="-514350" lvl="1" marL="914400" marR="0" rtl="0" algn="l">
              <a:lnSpc>
                <a:spcPct val="8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Font typeface="Arial"/>
              <a:buChar char="•"/>
            </a:pPr>
            <a:r>
              <a:rPr b="0" i="0" lang="sk-SK" sz="259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Quantum Vortex &amp; Two-fluid model</a:t>
            </a:r>
            <a:endParaRPr/>
          </a:p>
          <a:p>
            <a:pPr indent="-514350" lvl="1" marL="914400" marR="0" rtl="0" algn="l">
              <a:lnSpc>
                <a:spcPct val="8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Font typeface="Arial"/>
              <a:buChar char="•"/>
            </a:pPr>
            <a:r>
              <a:rPr b="0" i="0" lang="sk-SK" sz="259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Filaments dynamics</a:t>
            </a:r>
            <a:endParaRPr b="0" i="0" sz="2590" u="none" cap="none" strike="noStrike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indent="-514350" lvl="0" marL="514350" marR="0" rtl="0" algn="l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Font typeface="Calibri"/>
              <a:buAutoNum type="arabicPeriod"/>
            </a:pPr>
            <a:r>
              <a:rPr b="1" lang="sk-SK" sz="296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Experimental Setup</a:t>
            </a:r>
            <a:endParaRPr/>
          </a:p>
          <a:p>
            <a:pPr indent="-514350" lvl="1" marL="914400" marR="0" rtl="0" algn="l">
              <a:lnSpc>
                <a:spcPct val="8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Font typeface="Arial"/>
              <a:buChar char="•"/>
            </a:pPr>
            <a:r>
              <a:rPr b="0" i="0" lang="sk-SK" sz="259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Generation of Quantum Turbulence</a:t>
            </a:r>
            <a:endParaRPr b="0" i="0" sz="2590" u="none" cap="none" strike="noStrike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indent="-514350" lvl="1" marL="914400" marR="0" rtl="0" algn="l">
              <a:lnSpc>
                <a:spcPct val="8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Font typeface="Arial"/>
              <a:buChar char="•"/>
            </a:pPr>
            <a:r>
              <a:rPr b="0" i="0" lang="sk-SK" sz="259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Second Sound Sensors</a:t>
            </a:r>
            <a:endParaRPr/>
          </a:p>
          <a:p>
            <a:pPr indent="-514350" lvl="0" marL="514350" marR="0" rtl="0" algn="l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Font typeface="Calibri"/>
              <a:buAutoNum type="arabicPeriod"/>
            </a:pPr>
            <a:r>
              <a:rPr b="1" lang="sk-SK" sz="296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Simulations</a:t>
            </a:r>
            <a:endParaRPr/>
          </a:p>
          <a:p>
            <a:pPr indent="-514350" lvl="1" marL="914400" marR="0" rtl="0" algn="l">
              <a:lnSpc>
                <a:spcPct val="8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Font typeface="Arial"/>
              <a:buChar char="•"/>
            </a:pPr>
            <a:r>
              <a:rPr b="0" i="0" lang="sk-SK" sz="259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Graph model &amp; Representation</a:t>
            </a:r>
            <a:endParaRPr/>
          </a:p>
          <a:p>
            <a:pPr indent="-514350" lvl="1" marL="914400" marR="0" rtl="0" algn="l">
              <a:lnSpc>
                <a:spcPct val="8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Font typeface="Arial"/>
              <a:buChar char="•"/>
            </a:pPr>
            <a:r>
              <a:rPr b="0" i="0" lang="sk-SK" sz="259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Vortex Ring Segmentation</a:t>
            </a:r>
            <a:endParaRPr/>
          </a:p>
          <a:p>
            <a:pPr indent="-514350" lvl="0" marL="514350" marR="0" rtl="0" algn="l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Font typeface="Calibri"/>
              <a:buAutoNum type="arabicPeriod"/>
            </a:pPr>
            <a:r>
              <a:rPr b="1" lang="sk-SK" sz="296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Results</a:t>
            </a:r>
            <a:endParaRPr b="1" sz="2960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indent="-457200" lvl="1" marL="857250" marR="0" rtl="0" algn="l">
              <a:lnSpc>
                <a:spcPct val="8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Font typeface="Arial"/>
              <a:buChar char="•"/>
            </a:pPr>
            <a:r>
              <a:rPr b="0" i="0" lang="sk-SK" sz="259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Vortex line density &amp; hydrodynamics</a:t>
            </a:r>
            <a:endParaRPr/>
          </a:p>
          <a:p>
            <a:pPr indent="-457200" lvl="1" marL="857250" marR="0" rtl="0" algn="l">
              <a:lnSpc>
                <a:spcPct val="8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Font typeface="Arial"/>
              <a:buChar char="•"/>
            </a:pPr>
            <a:r>
              <a:rPr b="0" i="0" lang="sk-SK" sz="259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Correlations</a:t>
            </a:r>
            <a:endParaRPr b="0" i="0" sz="2590" u="none" cap="none" strike="noStrike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indent="-514350" lvl="0" marL="514350" marR="0" rtl="0" algn="l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Font typeface="Calibri"/>
              <a:buAutoNum type="arabicPeriod"/>
            </a:pPr>
            <a:r>
              <a:rPr b="1" lang="sk-SK" sz="296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Summary</a:t>
            </a:r>
            <a:endParaRPr sz="2960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131" name="Shape 131"/>
          <p:cNvSpPr txBox="1"/>
          <p:nvPr/>
        </p:nvSpPr>
        <p:spPr>
          <a:xfrm>
            <a:off x="0" y="6597353"/>
            <a:ext cx="9144000" cy="260647"/>
          </a:xfrm>
          <a:prstGeom prst="rect">
            <a:avLst/>
          </a:prstGeom>
          <a:solidFill>
            <a:srgbClr val="538CD5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75"/>
              <a:buFont typeface="Calibri"/>
              <a:buNone/>
            </a:pPr>
            <a:r>
              <a:rPr b="1" lang="sk-SK" sz="1275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Jakub Bahyl   			</a:t>
            </a:r>
            <a:r>
              <a:rPr lang="sk-SK" sz="1275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Mgr. Thesis Defense      </a:t>
            </a:r>
            <a:r>
              <a:rPr b="1" lang="sk-SK" sz="1275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			                                  2/29         </a:t>
            </a:r>
            <a:endParaRPr b="1"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 txBox="1"/>
          <p:nvPr/>
        </p:nvSpPr>
        <p:spPr>
          <a:xfrm>
            <a:off x="287821" y="188639"/>
            <a:ext cx="3132051" cy="702841"/>
          </a:xfrm>
          <a:prstGeom prst="rect">
            <a:avLst/>
          </a:prstGeom>
          <a:solidFill>
            <a:srgbClr val="0070C0"/>
          </a:solidFill>
          <a:ln cap="flat" cmpd="sng" w="9525">
            <a:solidFill>
              <a:srgbClr val="0070C0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</a:pPr>
            <a:r>
              <a:rPr lang="sk-SK" sz="4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Outline</a:t>
            </a:r>
            <a:endParaRPr sz="4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Shape 138"/>
          <p:cNvSpPr txBox="1"/>
          <p:nvPr/>
        </p:nvSpPr>
        <p:spPr>
          <a:xfrm>
            <a:off x="287820" y="1008112"/>
            <a:ext cx="6714765" cy="57332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14350" lvl="0" marL="51435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60"/>
              <a:buFont typeface="Calibri"/>
              <a:buAutoNum type="arabicPeriod"/>
            </a:pPr>
            <a:r>
              <a:rPr b="1" lang="sk-SK" sz="296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Introduction to Superfluidity</a:t>
            </a:r>
            <a:endParaRPr/>
          </a:p>
          <a:p>
            <a:pPr indent="-514350" lvl="1" marL="914400" marR="0" rtl="0" algn="l">
              <a:lnSpc>
                <a:spcPct val="8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Font typeface="Arial"/>
              <a:buChar char="•"/>
            </a:pPr>
            <a:r>
              <a:rPr b="0" i="0" lang="sk-SK" sz="259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Quantum Vortex &amp; Two-fluid model</a:t>
            </a:r>
            <a:endParaRPr/>
          </a:p>
          <a:p>
            <a:pPr indent="-514350" lvl="1" marL="914400" marR="0" rtl="0" algn="l">
              <a:lnSpc>
                <a:spcPct val="8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Font typeface="Arial"/>
              <a:buChar char="•"/>
            </a:pPr>
            <a:r>
              <a:rPr b="0" i="0" lang="sk-SK" sz="259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Filaments dynamics</a:t>
            </a:r>
            <a:endParaRPr b="0" i="0" sz="2590" u="none" cap="none" strike="noStrike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indent="-514350" lvl="0" marL="514350" marR="0" rtl="0" algn="l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rgbClr val="A5A5A5"/>
              </a:buClr>
              <a:buSzPts val="2960"/>
              <a:buFont typeface="Calibri"/>
              <a:buAutoNum type="arabicPeriod"/>
            </a:pPr>
            <a:r>
              <a:rPr b="1" lang="sk-SK" sz="2960">
                <a:solidFill>
                  <a:srgbClr val="A5A5A5"/>
                </a:solidFill>
                <a:latin typeface="Garamond"/>
                <a:ea typeface="Garamond"/>
                <a:cs typeface="Garamond"/>
                <a:sym typeface="Garamond"/>
              </a:rPr>
              <a:t>Experimental Setup</a:t>
            </a:r>
            <a:endParaRPr/>
          </a:p>
          <a:p>
            <a:pPr indent="-514350" lvl="1" marL="914400" marR="0" rtl="0" algn="l">
              <a:lnSpc>
                <a:spcPct val="80000"/>
              </a:lnSpc>
              <a:spcBef>
                <a:spcPts val="518"/>
              </a:spcBef>
              <a:spcAft>
                <a:spcPts val="0"/>
              </a:spcAft>
              <a:buClr>
                <a:srgbClr val="A5A5A5"/>
              </a:buClr>
              <a:buSzPts val="2590"/>
              <a:buFont typeface="Arial"/>
              <a:buChar char="•"/>
            </a:pPr>
            <a:r>
              <a:rPr b="0" i="0" lang="sk-SK" sz="2590" u="none" cap="none" strike="noStrike">
                <a:solidFill>
                  <a:srgbClr val="A5A5A5"/>
                </a:solidFill>
                <a:latin typeface="Garamond"/>
                <a:ea typeface="Garamond"/>
                <a:cs typeface="Garamond"/>
                <a:sym typeface="Garamond"/>
              </a:rPr>
              <a:t>Generation of Quantum Turbulence</a:t>
            </a:r>
            <a:endParaRPr b="0" i="0" sz="2590" u="none" cap="none" strike="noStrike">
              <a:solidFill>
                <a:srgbClr val="A5A5A5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indent="-514350" lvl="1" marL="914400" marR="0" rtl="0" algn="l">
              <a:lnSpc>
                <a:spcPct val="80000"/>
              </a:lnSpc>
              <a:spcBef>
                <a:spcPts val="518"/>
              </a:spcBef>
              <a:spcAft>
                <a:spcPts val="0"/>
              </a:spcAft>
              <a:buClr>
                <a:srgbClr val="A5A5A5"/>
              </a:buClr>
              <a:buSzPts val="2590"/>
              <a:buFont typeface="Arial"/>
              <a:buChar char="•"/>
            </a:pPr>
            <a:r>
              <a:rPr b="0" i="0" lang="sk-SK" sz="2590" u="none" cap="none" strike="noStrike">
                <a:solidFill>
                  <a:srgbClr val="A5A5A5"/>
                </a:solidFill>
                <a:latin typeface="Garamond"/>
                <a:ea typeface="Garamond"/>
                <a:cs typeface="Garamond"/>
                <a:sym typeface="Garamond"/>
              </a:rPr>
              <a:t>Second Sound Sensors</a:t>
            </a:r>
            <a:endParaRPr/>
          </a:p>
          <a:p>
            <a:pPr indent="-514350" lvl="0" marL="514350" marR="0" rtl="0" algn="l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rgbClr val="A5A5A5"/>
              </a:buClr>
              <a:buSzPts val="2960"/>
              <a:buFont typeface="Calibri"/>
              <a:buAutoNum type="arabicPeriod"/>
            </a:pPr>
            <a:r>
              <a:rPr b="1" lang="sk-SK" sz="2960">
                <a:solidFill>
                  <a:srgbClr val="A5A5A5"/>
                </a:solidFill>
                <a:latin typeface="Garamond"/>
                <a:ea typeface="Garamond"/>
                <a:cs typeface="Garamond"/>
                <a:sym typeface="Garamond"/>
              </a:rPr>
              <a:t>Simulations</a:t>
            </a:r>
            <a:endParaRPr/>
          </a:p>
          <a:p>
            <a:pPr indent="-514350" lvl="1" marL="914400" marR="0" rtl="0" algn="l">
              <a:lnSpc>
                <a:spcPct val="80000"/>
              </a:lnSpc>
              <a:spcBef>
                <a:spcPts val="518"/>
              </a:spcBef>
              <a:spcAft>
                <a:spcPts val="0"/>
              </a:spcAft>
              <a:buClr>
                <a:srgbClr val="A5A5A5"/>
              </a:buClr>
              <a:buSzPts val="2590"/>
              <a:buFont typeface="Arial"/>
              <a:buChar char="•"/>
            </a:pPr>
            <a:r>
              <a:rPr b="0" i="0" lang="sk-SK" sz="2590" u="none" cap="none" strike="noStrike">
                <a:solidFill>
                  <a:srgbClr val="A5A5A5"/>
                </a:solidFill>
                <a:latin typeface="Garamond"/>
                <a:ea typeface="Garamond"/>
                <a:cs typeface="Garamond"/>
                <a:sym typeface="Garamond"/>
              </a:rPr>
              <a:t>Graph model &amp; Representation</a:t>
            </a:r>
            <a:endParaRPr/>
          </a:p>
          <a:p>
            <a:pPr indent="-514350" lvl="1" marL="914400" marR="0" rtl="0" algn="l">
              <a:lnSpc>
                <a:spcPct val="80000"/>
              </a:lnSpc>
              <a:spcBef>
                <a:spcPts val="518"/>
              </a:spcBef>
              <a:spcAft>
                <a:spcPts val="0"/>
              </a:spcAft>
              <a:buClr>
                <a:srgbClr val="A5A5A5"/>
              </a:buClr>
              <a:buSzPts val="2590"/>
              <a:buFont typeface="Arial"/>
              <a:buChar char="•"/>
            </a:pPr>
            <a:r>
              <a:rPr b="0" i="0" lang="sk-SK" sz="2590" u="none" cap="none" strike="noStrike">
                <a:solidFill>
                  <a:srgbClr val="A5A5A5"/>
                </a:solidFill>
                <a:latin typeface="Garamond"/>
                <a:ea typeface="Garamond"/>
                <a:cs typeface="Garamond"/>
                <a:sym typeface="Garamond"/>
              </a:rPr>
              <a:t>Vortex Ring Segmentation</a:t>
            </a:r>
            <a:endParaRPr/>
          </a:p>
          <a:p>
            <a:pPr indent="-514350" lvl="0" marL="514350" marR="0" rtl="0" algn="l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rgbClr val="A5A5A5"/>
              </a:buClr>
              <a:buSzPts val="2960"/>
              <a:buFont typeface="Calibri"/>
              <a:buAutoNum type="arabicPeriod"/>
            </a:pPr>
            <a:r>
              <a:rPr b="1" lang="sk-SK" sz="2960">
                <a:solidFill>
                  <a:srgbClr val="A5A5A5"/>
                </a:solidFill>
                <a:latin typeface="Garamond"/>
                <a:ea typeface="Garamond"/>
                <a:cs typeface="Garamond"/>
                <a:sym typeface="Garamond"/>
              </a:rPr>
              <a:t>Results</a:t>
            </a:r>
            <a:endParaRPr b="1" sz="2960">
              <a:solidFill>
                <a:srgbClr val="A5A5A5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indent="-457200" lvl="1" marL="857250" marR="0" rtl="0" algn="l">
              <a:lnSpc>
                <a:spcPct val="80000"/>
              </a:lnSpc>
              <a:spcBef>
                <a:spcPts val="518"/>
              </a:spcBef>
              <a:spcAft>
                <a:spcPts val="0"/>
              </a:spcAft>
              <a:buClr>
                <a:srgbClr val="A5A5A5"/>
              </a:buClr>
              <a:buSzPts val="2590"/>
              <a:buFont typeface="Arial"/>
              <a:buChar char="•"/>
            </a:pPr>
            <a:r>
              <a:rPr b="0" i="0" lang="sk-SK" sz="2590" u="none" cap="none" strike="noStrike">
                <a:solidFill>
                  <a:srgbClr val="A5A5A5"/>
                </a:solidFill>
                <a:latin typeface="Garamond"/>
                <a:ea typeface="Garamond"/>
                <a:cs typeface="Garamond"/>
                <a:sym typeface="Garamond"/>
              </a:rPr>
              <a:t>Vortex line density &amp; hydrodynamics</a:t>
            </a:r>
            <a:endParaRPr/>
          </a:p>
          <a:p>
            <a:pPr indent="-457200" lvl="1" marL="857250" marR="0" rtl="0" algn="l">
              <a:lnSpc>
                <a:spcPct val="80000"/>
              </a:lnSpc>
              <a:spcBef>
                <a:spcPts val="518"/>
              </a:spcBef>
              <a:spcAft>
                <a:spcPts val="0"/>
              </a:spcAft>
              <a:buClr>
                <a:srgbClr val="A5A5A5"/>
              </a:buClr>
              <a:buSzPts val="2590"/>
              <a:buFont typeface="Arial"/>
              <a:buChar char="•"/>
            </a:pPr>
            <a:r>
              <a:rPr b="0" i="0" lang="sk-SK" sz="2590" u="none" cap="none" strike="noStrike">
                <a:solidFill>
                  <a:srgbClr val="A5A5A5"/>
                </a:solidFill>
                <a:latin typeface="Garamond"/>
                <a:ea typeface="Garamond"/>
                <a:cs typeface="Garamond"/>
                <a:sym typeface="Garamond"/>
              </a:rPr>
              <a:t>Correlations</a:t>
            </a:r>
            <a:endParaRPr b="0" i="0" sz="2590" u="none" cap="none" strike="noStrike">
              <a:solidFill>
                <a:srgbClr val="A5A5A5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indent="-514350" lvl="0" marL="514350" marR="0" rtl="0" algn="l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rgbClr val="A5A5A5"/>
              </a:buClr>
              <a:buSzPts val="2960"/>
              <a:buFont typeface="Calibri"/>
              <a:buAutoNum type="arabicPeriod"/>
            </a:pPr>
            <a:r>
              <a:rPr b="1" lang="sk-SK" sz="2960">
                <a:solidFill>
                  <a:srgbClr val="A5A5A5"/>
                </a:solidFill>
                <a:latin typeface="Garamond"/>
                <a:ea typeface="Garamond"/>
                <a:cs typeface="Garamond"/>
                <a:sym typeface="Garamond"/>
              </a:rPr>
              <a:t>Summary</a:t>
            </a:r>
            <a:endParaRPr sz="2960">
              <a:solidFill>
                <a:srgbClr val="A5A5A5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139" name="Shape 139"/>
          <p:cNvSpPr txBox="1"/>
          <p:nvPr/>
        </p:nvSpPr>
        <p:spPr>
          <a:xfrm>
            <a:off x="0" y="6597353"/>
            <a:ext cx="9144000" cy="260647"/>
          </a:xfrm>
          <a:prstGeom prst="rect">
            <a:avLst/>
          </a:prstGeom>
          <a:solidFill>
            <a:srgbClr val="538CD5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75"/>
              <a:buFont typeface="Calibri"/>
              <a:buNone/>
            </a:pPr>
            <a:r>
              <a:rPr b="1" lang="sk-SK" sz="1275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Jakub Bahyl   			</a:t>
            </a:r>
            <a:r>
              <a:rPr lang="sk-SK" sz="1275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Mgr. Thesis Defense      </a:t>
            </a:r>
            <a:r>
              <a:rPr b="1" lang="sk-SK" sz="1275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			                                  2/29         </a:t>
            </a:r>
            <a:endParaRPr b="1"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Shape 1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62669" y="980728"/>
            <a:ext cx="2297709" cy="707599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Shape 146"/>
          <p:cNvSpPr txBox="1"/>
          <p:nvPr/>
        </p:nvSpPr>
        <p:spPr>
          <a:xfrm>
            <a:off x="211110" y="1070534"/>
            <a:ext cx="269092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k-SK" sz="18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Macroscopic wave function:</a:t>
            </a:r>
            <a:endParaRPr sz="1800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147" name="Shape 147"/>
          <p:cNvSpPr txBox="1"/>
          <p:nvPr/>
        </p:nvSpPr>
        <p:spPr>
          <a:xfrm>
            <a:off x="287818" y="188640"/>
            <a:ext cx="5166136" cy="637110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Calibri"/>
              <a:buNone/>
            </a:pPr>
            <a:r>
              <a:rPr lang="sk-SK" sz="3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Quantum vortex model</a:t>
            </a:r>
            <a:endParaRPr/>
          </a:p>
        </p:txBody>
      </p:sp>
      <p:pic>
        <p:nvPicPr>
          <p:cNvPr id="148" name="Shape 1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9341" y="6123701"/>
            <a:ext cx="6120172" cy="425427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Shape 149"/>
          <p:cNvSpPr txBox="1"/>
          <p:nvPr/>
        </p:nvSpPr>
        <p:spPr>
          <a:xfrm>
            <a:off x="3640776" y="980728"/>
            <a:ext cx="357301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k-SK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[1]</a:t>
            </a:r>
            <a:endParaRPr/>
          </a:p>
        </p:txBody>
      </p:sp>
      <p:sp>
        <p:nvSpPr>
          <p:cNvPr id="150" name="Shape 150"/>
          <p:cNvSpPr txBox="1"/>
          <p:nvPr/>
        </p:nvSpPr>
        <p:spPr>
          <a:xfrm>
            <a:off x="431379" y="6058709"/>
            <a:ext cx="778217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k-SK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[1]</a:t>
            </a:r>
            <a:endParaRPr/>
          </a:p>
        </p:txBody>
      </p:sp>
      <p:sp>
        <p:nvSpPr>
          <p:cNvPr id="151" name="Shape 151"/>
          <p:cNvSpPr txBox="1"/>
          <p:nvPr/>
        </p:nvSpPr>
        <p:spPr>
          <a:xfrm>
            <a:off x="1647272" y="1745164"/>
            <a:ext cx="125476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k-SK" sz="18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Circulation:</a:t>
            </a:r>
            <a:endParaRPr sz="1800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pic>
        <p:nvPicPr>
          <p:cNvPr id="152" name="Shape 15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407447" y="1596462"/>
            <a:ext cx="1527456" cy="6685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Shape 15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163057" y="1637014"/>
            <a:ext cx="1446707" cy="6210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Shape 15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372200" y="2092160"/>
            <a:ext cx="1776668" cy="331830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Shape 155"/>
          <p:cNvSpPr txBox="1"/>
          <p:nvPr/>
        </p:nvSpPr>
        <p:spPr>
          <a:xfrm>
            <a:off x="6222237" y="2390043"/>
            <a:ext cx="207659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sk-SK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circulation quantum</a:t>
            </a:r>
            <a:endParaRPr/>
          </a:p>
        </p:txBody>
      </p:sp>
      <p:pic>
        <p:nvPicPr>
          <p:cNvPr id="156" name="Shape 15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87" y="3452638"/>
            <a:ext cx="2671868" cy="24486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Shape 15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934903" y="1816206"/>
            <a:ext cx="257656" cy="188529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Shape 158"/>
          <p:cNvSpPr txBox="1"/>
          <p:nvPr/>
        </p:nvSpPr>
        <p:spPr>
          <a:xfrm>
            <a:off x="2066692" y="5346285"/>
            <a:ext cx="2997039" cy="369332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 b="-26228" l="-1624" r="0" t="-6554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k-SK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cxnSp>
        <p:nvCxnSpPr>
          <p:cNvPr id="159" name="Shape 159"/>
          <p:cNvCxnSpPr/>
          <p:nvPr/>
        </p:nvCxnSpPr>
        <p:spPr>
          <a:xfrm flipH="1" rot="10800000">
            <a:off x="2085209" y="5720043"/>
            <a:ext cx="2920955" cy="1"/>
          </a:xfrm>
          <a:prstGeom prst="straightConnector1">
            <a:avLst/>
          </a:prstGeom>
          <a:noFill/>
          <a:ln cap="flat" cmpd="sng" w="38100">
            <a:solidFill>
              <a:srgbClr val="0070C0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60" name="Shape 160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5886410" y="3314336"/>
            <a:ext cx="3108247" cy="18018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Shape 161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3511227" y="2236826"/>
            <a:ext cx="1033465" cy="9804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Shape 162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2672655" y="3771224"/>
            <a:ext cx="2781300" cy="866775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Shape 163"/>
          <p:cNvSpPr/>
          <p:nvPr/>
        </p:nvSpPr>
        <p:spPr>
          <a:xfrm>
            <a:off x="2638855" y="3741422"/>
            <a:ext cx="2815099" cy="926377"/>
          </a:xfrm>
          <a:prstGeom prst="rect">
            <a:avLst/>
          </a:prstGeom>
          <a:noFill/>
          <a:ln cap="flat" cmpd="sng" w="57150">
            <a:solidFill>
              <a:srgbClr val="007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Shape 164"/>
          <p:cNvSpPr txBox="1"/>
          <p:nvPr/>
        </p:nvSpPr>
        <p:spPr>
          <a:xfrm>
            <a:off x="0" y="6597353"/>
            <a:ext cx="9144000" cy="260647"/>
          </a:xfrm>
          <a:prstGeom prst="rect">
            <a:avLst/>
          </a:prstGeom>
          <a:solidFill>
            <a:srgbClr val="538CD5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75"/>
              <a:buFont typeface="Calibri"/>
              <a:buNone/>
            </a:pPr>
            <a:r>
              <a:rPr b="1" lang="sk-SK" sz="1275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Jakub Bahyl   			</a:t>
            </a:r>
            <a:r>
              <a:rPr lang="sk-SK" sz="1275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Mgr. Thesis Defense      </a:t>
            </a:r>
            <a:r>
              <a:rPr b="1" lang="sk-SK" sz="1275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			                                  5/29         </a:t>
            </a:r>
            <a:endParaRPr b="1"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Shape 1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6539" y="1577668"/>
            <a:ext cx="4545510" cy="2958569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Shape 171"/>
          <p:cNvSpPr txBox="1"/>
          <p:nvPr/>
        </p:nvSpPr>
        <p:spPr>
          <a:xfrm>
            <a:off x="287821" y="188641"/>
            <a:ext cx="3636107" cy="573923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Calibri"/>
              <a:buNone/>
            </a:pPr>
            <a:r>
              <a:rPr lang="sk-SK" sz="3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Two-fluid model</a:t>
            </a:r>
            <a:endParaRPr sz="3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Shape 172"/>
          <p:cNvSpPr/>
          <p:nvPr/>
        </p:nvSpPr>
        <p:spPr>
          <a:xfrm>
            <a:off x="5383132" y="2765859"/>
            <a:ext cx="1376162" cy="308161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Shape 173"/>
          <p:cNvSpPr txBox="1"/>
          <p:nvPr/>
        </p:nvSpPr>
        <p:spPr>
          <a:xfrm>
            <a:off x="5383132" y="2704688"/>
            <a:ext cx="1376162" cy="369332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-6666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k-SK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174" name="Shape 174"/>
          <p:cNvSpPr txBox="1"/>
          <p:nvPr/>
        </p:nvSpPr>
        <p:spPr>
          <a:xfrm>
            <a:off x="5579869" y="5094594"/>
            <a:ext cx="453137" cy="369332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-6666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k-SK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175" name="Shape 175"/>
          <p:cNvSpPr txBox="1"/>
          <p:nvPr/>
        </p:nvSpPr>
        <p:spPr>
          <a:xfrm>
            <a:off x="5556784" y="5435932"/>
            <a:ext cx="479810" cy="369332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-6666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k-SK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176" name="Shape 176"/>
          <p:cNvSpPr txBox="1"/>
          <p:nvPr/>
        </p:nvSpPr>
        <p:spPr>
          <a:xfrm>
            <a:off x="5925992" y="5120932"/>
            <a:ext cx="229062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k-SK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</a:t>
            </a:r>
            <a:r>
              <a:rPr lang="sk-SK" sz="18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superfluid component</a:t>
            </a:r>
            <a:endParaRPr sz="1800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177" name="Shape 177"/>
          <p:cNvSpPr txBox="1"/>
          <p:nvPr/>
        </p:nvSpPr>
        <p:spPr>
          <a:xfrm>
            <a:off x="5931459" y="5435932"/>
            <a:ext cx="211224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k-SK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</a:t>
            </a:r>
            <a:r>
              <a:rPr lang="sk-SK" sz="18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normal component</a:t>
            </a:r>
            <a:endParaRPr sz="1800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178" name="Shape 178"/>
          <p:cNvSpPr txBox="1"/>
          <p:nvPr/>
        </p:nvSpPr>
        <p:spPr>
          <a:xfrm>
            <a:off x="374849" y="4901098"/>
            <a:ext cx="3902799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k-SK" sz="20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Two </a:t>
            </a:r>
            <a:r>
              <a:rPr i="1" lang="sk-SK" sz="20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independently </a:t>
            </a:r>
            <a:r>
              <a:rPr lang="sk-SK" sz="20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behaving</a:t>
            </a:r>
            <a:r>
              <a:rPr i="1" lang="sk-SK" sz="20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 </a:t>
            </a:r>
            <a:r>
              <a:rPr lang="sk-SK" sz="20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fluids:</a:t>
            </a:r>
            <a:endParaRPr/>
          </a:p>
        </p:txBody>
      </p:sp>
      <p:sp>
        <p:nvSpPr>
          <p:cNvPr id="179" name="Shape 179"/>
          <p:cNvSpPr txBox="1"/>
          <p:nvPr/>
        </p:nvSpPr>
        <p:spPr>
          <a:xfrm>
            <a:off x="1362164" y="5495168"/>
            <a:ext cx="1038355" cy="40011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-1818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k-SK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180" name="Shape 180"/>
          <p:cNvSpPr txBox="1"/>
          <p:nvPr/>
        </p:nvSpPr>
        <p:spPr>
          <a:xfrm>
            <a:off x="1259632" y="5949280"/>
            <a:ext cx="2030428" cy="40011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-1818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k-SK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181" name="Shape 181"/>
          <p:cNvSpPr/>
          <p:nvPr/>
        </p:nvSpPr>
        <p:spPr>
          <a:xfrm>
            <a:off x="2267744" y="5507940"/>
            <a:ext cx="959750" cy="369332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0" l="0" r="0" t="-23331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k-SK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grpSp>
        <p:nvGrpSpPr>
          <p:cNvPr id="182" name="Shape 182"/>
          <p:cNvGrpSpPr/>
          <p:nvPr/>
        </p:nvGrpSpPr>
        <p:grpSpPr>
          <a:xfrm>
            <a:off x="46510" y="1180804"/>
            <a:ext cx="4442467" cy="3815148"/>
            <a:chOff x="1928" y="1026"/>
            <a:chExt cx="3643" cy="2566"/>
          </a:xfrm>
        </p:grpSpPr>
        <p:pic>
          <p:nvPicPr>
            <p:cNvPr descr="fasa" id="183" name="Shape 183"/>
            <p:cNvPicPr preferRelativeResize="0"/>
            <p:nvPr/>
          </p:nvPicPr>
          <p:blipFill rotWithShape="1">
            <a:blip r:embed="rId10">
              <a:alphaModFix/>
            </a:blip>
            <a:srcRect b="-2075" l="-4707" r="9415" t="0"/>
            <a:stretch/>
          </p:blipFill>
          <p:spPr>
            <a:xfrm>
              <a:off x="1928" y="1026"/>
              <a:ext cx="3487" cy="2566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</p:pic>
        <p:sp>
          <p:nvSpPr>
            <p:cNvPr id="184" name="Shape 184"/>
            <p:cNvSpPr txBox="1"/>
            <p:nvPr/>
          </p:nvSpPr>
          <p:spPr>
            <a:xfrm>
              <a:off x="3701" y="3356"/>
              <a:ext cx="515" cy="18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sk-SK" sz="12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T (K)</a:t>
              </a:r>
              <a:endParaRPr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85" name="Shape 185"/>
            <p:cNvSpPr txBox="1"/>
            <p:nvPr/>
          </p:nvSpPr>
          <p:spPr>
            <a:xfrm rot="-5400000">
              <a:off x="1772" y="2073"/>
              <a:ext cx="636" cy="22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sk-SK" sz="12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P (kPa)</a:t>
              </a:r>
              <a:endParaRPr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86" name="Shape 186"/>
            <p:cNvSpPr txBox="1"/>
            <p:nvPr/>
          </p:nvSpPr>
          <p:spPr>
            <a:xfrm>
              <a:off x="2971" y="1165"/>
              <a:ext cx="771" cy="21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sk-SK" sz="15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solid</a:t>
              </a:r>
              <a:endParaRPr/>
            </a:p>
          </p:txBody>
        </p:sp>
        <p:sp>
          <p:nvSpPr>
            <p:cNvPr id="187" name="Shape 187"/>
            <p:cNvSpPr txBox="1"/>
            <p:nvPr/>
          </p:nvSpPr>
          <p:spPr>
            <a:xfrm>
              <a:off x="4176" y="2505"/>
              <a:ext cx="862" cy="21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sk-SK" sz="15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gas</a:t>
              </a:r>
              <a:endParaRPr/>
            </a:p>
          </p:txBody>
        </p:sp>
        <p:sp>
          <p:nvSpPr>
            <p:cNvPr id="188" name="Shape 188"/>
            <p:cNvSpPr txBox="1"/>
            <p:nvPr/>
          </p:nvSpPr>
          <p:spPr>
            <a:xfrm>
              <a:off x="3892" y="1600"/>
              <a:ext cx="1679" cy="21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sk-SK" sz="15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liquid</a:t>
              </a:r>
              <a:endParaRPr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Shape 189"/>
            <p:cNvSpPr txBox="1"/>
            <p:nvPr/>
          </p:nvSpPr>
          <p:spPr>
            <a:xfrm>
              <a:off x="2458" y="2327"/>
              <a:ext cx="1316" cy="21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sk-SK" sz="1500">
                  <a:solidFill>
                    <a:srgbClr val="0070C0"/>
                  </a:solidFill>
                  <a:latin typeface="Calibri"/>
                  <a:ea typeface="Calibri"/>
                  <a:cs typeface="Calibri"/>
                  <a:sym typeface="Calibri"/>
                </a:rPr>
                <a:t>superfluid</a:t>
              </a:r>
              <a:endParaRPr sz="15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90" name="Shape 190"/>
            <p:cNvCxnSpPr/>
            <p:nvPr/>
          </p:nvCxnSpPr>
          <p:spPr>
            <a:xfrm>
              <a:off x="2434" y="2192"/>
              <a:ext cx="2903" cy="0"/>
            </a:xfrm>
            <a:prstGeom prst="straightConnector1">
              <a:avLst/>
            </a:prstGeom>
            <a:noFill/>
            <a:ln cap="flat" cmpd="sng" w="19050">
              <a:solidFill>
                <a:srgbClr val="A5A5A5"/>
              </a:solidFill>
              <a:prstDash val="dash"/>
              <a:round/>
              <a:headEnd len="med" w="med" type="none"/>
              <a:tailEnd len="sm" w="sm" type="none"/>
            </a:ln>
          </p:spPr>
        </p:cxnSp>
        <p:sp>
          <p:nvSpPr>
            <p:cNvPr id="191" name="Shape 191"/>
            <p:cNvSpPr txBox="1"/>
            <p:nvPr/>
          </p:nvSpPr>
          <p:spPr>
            <a:xfrm>
              <a:off x="4932" y="2170"/>
              <a:ext cx="637" cy="21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sk-SK" sz="1500">
                  <a:solidFill>
                    <a:srgbClr val="A5A5A5"/>
                  </a:solidFill>
                  <a:latin typeface="Calibri"/>
                  <a:ea typeface="Calibri"/>
                  <a:cs typeface="Calibri"/>
                  <a:sym typeface="Calibri"/>
                </a:rPr>
                <a:t>1 atm.</a:t>
              </a:r>
              <a:endParaRPr b="0" sz="15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192" name="Shape 192"/>
          <p:cNvCxnSpPr/>
          <p:nvPr/>
        </p:nvCxnSpPr>
        <p:spPr>
          <a:xfrm rot="10800000">
            <a:off x="2172626" y="1387470"/>
            <a:ext cx="0" cy="3029808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93" name="Shape 193"/>
          <p:cNvSpPr/>
          <p:nvPr/>
        </p:nvSpPr>
        <p:spPr>
          <a:xfrm>
            <a:off x="2106901" y="3634482"/>
            <a:ext cx="164761" cy="157890"/>
          </a:xfrm>
          <a:prstGeom prst="ellipse">
            <a:avLst/>
          </a:prstGeom>
          <a:solidFill>
            <a:srgbClr val="FF0000"/>
          </a:solidFill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4" name="Shape 194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208600" y="2556876"/>
            <a:ext cx="1006227" cy="259886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Shape 195"/>
          <p:cNvSpPr txBox="1"/>
          <p:nvPr/>
        </p:nvSpPr>
        <p:spPr>
          <a:xfrm>
            <a:off x="0" y="6597353"/>
            <a:ext cx="9144000" cy="260647"/>
          </a:xfrm>
          <a:prstGeom prst="rect">
            <a:avLst/>
          </a:prstGeom>
          <a:solidFill>
            <a:srgbClr val="538CD5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75"/>
              <a:buFont typeface="Calibri"/>
              <a:buNone/>
            </a:pPr>
            <a:r>
              <a:rPr b="1" lang="sk-SK" sz="1275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Jakub Bahyl   			</a:t>
            </a:r>
            <a:r>
              <a:rPr lang="sk-SK" sz="1275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Mgr. Thesis Defense      </a:t>
            </a:r>
            <a:r>
              <a:rPr b="1" lang="sk-SK" sz="1275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			                                  3/29         </a:t>
            </a:r>
            <a:endParaRPr b="1"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mff\graphics\Sound_modes\SW1.gif" id="201" name="Shape 20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341844"/>
            <a:ext cx="9144000" cy="23812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:\mff\graphics\Sound_modes\SW2.gif" id="202" name="Shape 20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22145" y="4094134"/>
            <a:ext cx="9144000" cy="2381250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Shape 203"/>
          <p:cNvSpPr txBox="1"/>
          <p:nvPr/>
        </p:nvSpPr>
        <p:spPr>
          <a:xfrm>
            <a:off x="692579" y="1122474"/>
            <a:ext cx="376090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sk-SK" sz="18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„First sound“ </a:t>
            </a:r>
            <a:r>
              <a:rPr lang="sk-SK" sz="18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(pressure-density wave): </a:t>
            </a:r>
            <a:endParaRPr/>
          </a:p>
        </p:txBody>
      </p:sp>
      <p:pic>
        <p:nvPicPr>
          <p:cNvPr id="204" name="Shape 20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223499" y="1021390"/>
            <a:ext cx="2190750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Shape 20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269879" y="3827434"/>
            <a:ext cx="2143125" cy="533400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Shape 206"/>
          <p:cNvSpPr txBox="1"/>
          <p:nvPr/>
        </p:nvSpPr>
        <p:spPr>
          <a:xfrm>
            <a:off x="683568" y="3909468"/>
            <a:ext cx="440293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sk-SK" sz="18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„Second sound“ </a:t>
            </a:r>
            <a:r>
              <a:rPr lang="sk-SK" sz="18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(entropy-temperature wave): </a:t>
            </a:r>
            <a:endParaRPr/>
          </a:p>
        </p:txBody>
      </p:sp>
      <p:sp>
        <p:nvSpPr>
          <p:cNvPr id="207" name="Shape 207"/>
          <p:cNvSpPr txBox="1"/>
          <p:nvPr/>
        </p:nvSpPr>
        <p:spPr>
          <a:xfrm>
            <a:off x="287821" y="188641"/>
            <a:ext cx="3636107" cy="562793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40"/>
              <a:buFont typeface="Calibri"/>
              <a:buNone/>
            </a:pPr>
            <a:r>
              <a:rPr lang="sk-SK" sz="374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Wave </a:t>
            </a:r>
            <a:r>
              <a:rPr lang="sk-SK" sz="3655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processes</a:t>
            </a:r>
            <a:endParaRPr sz="3655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" name="Shape 208"/>
          <p:cNvSpPr txBox="1"/>
          <p:nvPr/>
        </p:nvSpPr>
        <p:spPr>
          <a:xfrm>
            <a:off x="0" y="6597353"/>
            <a:ext cx="9144000" cy="260647"/>
          </a:xfrm>
          <a:prstGeom prst="rect">
            <a:avLst/>
          </a:prstGeom>
          <a:solidFill>
            <a:srgbClr val="538CD5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75"/>
              <a:buFont typeface="Calibri"/>
              <a:buNone/>
            </a:pPr>
            <a:r>
              <a:rPr b="1" lang="sk-SK" sz="1275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Jakub Bahyl   			</a:t>
            </a:r>
            <a:r>
              <a:rPr lang="sk-SK" sz="1275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Mgr. Thesis Defense      </a:t>
            </a:r>
            <a:r>
              <a:rPr b="1" lang="sk-SK" sz="1275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			                                  4/29         </a:t>
            </a:r>
            <a:endParaRPr b="1"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://cliparts.co/cliparts/yik/Kbj/yikKbjr4T.png" id="214" name="Shape 2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92280" y="1124744"/>
            <a:ext cx="1260773" cy="1200886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Shape 215"/>
          <p:cNvSpPr txBox="1"/>
          <p:nvPr/>
        </p:nvSpPr>
        <p:spPr>
          <a:xfrm>
            <a:off x="287821" y="188639"/>
            <a:ext cx="3132051" cy="744581"/>
          </a:xfrm>
          <a:prstGeom prst="rect">
            <a:avLst/>
          </a:prstGeom>
          <a:solidFill>
            <a:srgbClr val="0070C0"/>
          </a:solidFill>
          <a:ln cap="flat" cmpd="sng" w="9525">
            <a:solidFill>
              <a:srgbClr val="0070C0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</a:pPr>
            <a:r>
              <a:rPr b="1" lang="sk-SK" sz="4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Outline</a:t>
            </a:r>
            <a:endParaRPr b="1" sz="4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Shape 216"/>
          <p:cNvSpPr txBox="1"/>
          <p:nvPr/>
        </p:nvSpPr>
        <p:spPr>
          <a:xfrm>
            <a:off x="287820" y="1008112"/>
            <a:ext cx="6714765" cy="57332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14350" lvl="0" marL="51435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2960"/>
              <a:buFont typeface="Calibri"/>
              <a:buAutoNum type="arabicPeriod"/>
            </a:pPr>
            <a:r>
              <a:rPr b="1" lang="sk-SK" sz="2960">
                <a:solidFill>
                  <a:srgbClr val="A5A5A5"/>
                </a:solidFill>
                <a:latin typeface="Garamond"/>
                <a:ea typeface="Garamond"/>
                <a:cs typeface="Garamond"/>
                <a:sym typeface="Garamond"/>
              </a:rPr>
              <a:t>Introduction to Superfluidity</a:t>
            </a:r>
            <a:endParaRPr/>
          </a:p>
          <a:p>
            <a:pPr indent="-514350" lvl="1" marL="914400" marR="0" rtl="0" algn="l">
              <a:lnSpc>
                <a:spcPct val="80000"/>
              </a:lnSpc>
              <a:spcBef>
                <a:spcPts val="518"/>
              </a:spcBef>
              <a:spcAft>
                <a:spcPts val="0"/>
              </a:spcAft>
              <a:buClr>
                <a:srgbClr val="A5A5A5"/>
              </a:buClr>
              <a:buSzPts val="2590"/>
              <a:buFont typeface="Arial"/>
              <a:buChar char="•"/>
            </a:pPr>
            <a:r>
              <a:rPr b="0" i="0" lang="sk-SK" sz="2590" u="none" cap="none" strike="noStrike">
                <a:solidFill>
                  <a:srgbClr val="A5A5A5"/>
                </a:solidFill>
                <a:latin typeface="Garamond"/>
                <a:ea typeface="Garamond"/>
                <a:cs typeface="Garamond"/>
                <a:sym typeface="Garamond"/>
              </a:rPr>
              <a:t>Quantum Vortex &amp; Two-fluid model</a:t>
            </a:r>
            <a:endParaRPr/>
          </a:p>
          <a:p>
            <a:pPr indent="-514350" lvl="1" marL="914400" marR="0" rtl="0" algn="l">
              <a:lnSpc>
                <a:spcPct val="80000"/>
              </a:lnSpc>
              <a:spcBef>
                <a:spcPts val="518"/>
              </a:spcBef>
              <a:spcAft>
                <a:spcPts val="0"/>
              </a:spcAft>
              <a:buClr>
                <a:srgbClr val="A5A5A5"/>
              </a:buClr>
              <a:buSzPts val="2590"/>
              <a:buFont typeface="Arial"/>
              <a:buChar char="•"/>
            </a:pPr>
            <a:r>
              <a:rPr b="0" i="0" lang="sk-SK" sz="2590" u="none" cap="none" strike="noStrike">
                <a:solidFill>
                  <a:srgbClr val="A5A5A5"/>
                </a:solidFill>
                <a:latin typeface="Garamond"/>
                <a:ea typeface="Garamond"/>
                <a:cs typeface="Garamond"/>
                <a:sym typeface="Garamond"/>
              </a:rPr>
              <a:t>Filaments dynamics</a:t>
            </a:r>
            <a:endParaRPr b="0" i="0" sz="2590" u="none" cap="none" strike="noStrike">
              <a:solidFill>
                <a:srgbClr val="A5A5A5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indent="-514350" lvl="0" marL="514350" marR="0" rtl="0" algn="l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Font typeface="Calibri"/>
              <a:buAutoNum type="arabicPeriod"/>
            </a:pPr>
            <a:r>
              <a:rPr b="1" lang="sk-SK" sz="296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Experimental Setup</a:t>
            </a:r>
            <a:endParaRPr/>
          </a:p>
          <a:p>
            <a:pPr indent="-514350" lvl="1" marL="914400" marR="0" rtl="0" algn="l">
              <a:lnSpc>
                <a:spcPct val="8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Font typeface="Arial"/>
              <a:buChar char="•"/>
            </a:pPr>
            <a:r>
              <a:rPr b="0" i="0" lang="sk-SK" sz="259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Generation of Quantum Turbulence</a:t>
            </a:r>
            <a:endParaRPr b="0" i="0" sz="2590" u="none" cap="none" strike="noStrike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indent="-514350" lvl="1" marL="914400" marR="0" rtl="0" algn="l">
              <a:lnSpc>
                <a:spcPct val="8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Font typeface="Arial"/>
              <a:buChar char="•"/>
            </a:pPr>
            <a:r>
              <a:rPr b="0" i="0" lang="sk-SK" sz="259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Second Sound Sensors</a:t>
            </a:r>
            <a:endParaRPr/>
          </a:p>
          <a:p>
            <a:pPr indent="-514350" lvl="0" marL="514350" marR="0" rtl="0" algn="l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rgbClr val="A5A5A5"/>
              </a:buClr>
              <a:buSzPts val="2960"/>
              <a:buFont typeface="Calibri"/>
              <a:buAutoNum type="arabicPeriod"/>
            </a:pPr>
            <a:r>
              <a:rPr b="1" lang="sk-SK" sz="2960">
                <a:solidFill>
                  <a:srgbClr val="A5A5A5"/>
                </a:solidFill>
                <a:latin typeface="Garamond"/>
                <a:ea typeface="Garamond"/>
                <a:cs typeface="Garamond"/>
                <a:sym typeface="Garamond"/>
              </a:rPr>
              <a:t>Simulations</a:t>
            </a:r>
            <a:endParaRPr/>
          </a:p>
          <a:p>
            <a:pPr indent="-514350" lvl="1" marL="914400" marR="0" rtl="0" algn="l">
              <a:lnSpc>
                <a:spcPct val="80000"/>
              </a:lnSpc>
              <a:spcBef>
                <a:spcPts val="518"/>
              </a:spcBef>
              <a:spcAft>
                <a:spcPts val="0"/>
              </a:spcAft>
              <a:buClr>
                <a:srgbClr val="A5A5A5"/>
              </a:buClr>
              <a:buSzPts val="2590"/>
              <a:buFont typeface="Arial"/>
              <a:buChar char="•"/>
            </a:pPr>
            <a:r>
              <a:rPr b="0" i="0" lang="sk-SK" sz="2590" u="none" cap="none" strike="noStrike">
                <a:solidFill>
                  <a:srgbClr val="A5A5A5"/>
                </a:solidFill>
                <a:latin typeface="Garamond"/>
                <a:ea typeface="Garamond"/>
                <a:cs typeface="Garamond"/>
                <a:sym typeface="Garamond"/>
              </a:rPr>
              <a:t>Graph model &amp; Representation</a:t>
            </a:r>
            <a:endParaRPr/>
          </a:p>
          <a:p>
            <a:pPr indent="-514350" lvl="1" marL="914400" marR="0" rtl="0" algn="l">
              <a:lnSpc>
                <a:spcPct val="80000"/>
              </a:lnSpc>
              <a:spcBef>
                <a:spcPts val="518"/>
              </a:spcBef>
              <a:spcAft>
                <a:spcPts val="0"/>
              </a:spcAft>
              <a:buClr>
                <a:srgbClr val="A5A5A5"/>
              </a:buClr>
              <a:buSzPts val="2590"/>
              <a:buFont typeface="Arial"/>
              <a:buChar char="•"/>
            </a:pPr>
            <a:r>
              <a:rPr b="0" i="0" lang="sk-SK" sz="2590" u="none" cap="none" strike="noStrike">
                <a:solidFill>
                  <a:srgbClr val="A5A5A5"/>
                </a:solidFill>
                <a:latin typeface="Garamond"/>
                <a:ea typeface="Garamond"/>
                <a:cs typeface="Garamond"/>
                <a:sym typeface="Garamond"/>
              </a:rPr>
              <a:t>Vortex Ring Segmentation</a:t>
            </a:r>
            <a:endParaRPr/>
          </a:p>
          <a:p>
            <a:pPr indent="-514350" lvl="0" marL="514350" marR="0" rtl="0" algn="l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rgbClr val="A5A5A5"/>
              </a:buClr>
              <a:buSzPts val="2960"/>
              <a:buFont typeface="Calibri"/>
              <a:buAutoNum type="arabicPeriod"/>
            </a:pPr>
            <a:r>
              <a:rPr b="1" lang="sk-SK" sz="2960">
                <a:solidFill>
                  <a:srgbClr val="A5A5A5"/>
                </a:solidFill>
                <a:latin typeface="Garamond"/>
                <a:ea typeface="Garamond"/>
                <a:cs typeface="Garamond"/>
                <a:sym typeface="Garamond"/>
              </a:rPr>
              <a:t>Results</a:t>
            </a:r>
            <a:endParaRPr b="1" sz="2960">
              <a:solidFill>
                <a:srgbClr val="A5A5A5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indent="-457200" lvl="1" marL="857250" marR="0" rtl="0" algn="l">
              <a:lnSpc>
                <a:spcPct val="80000"/>
              </a:lnSpc>
              <a:spcBef>
                <a:spcPts val="518"/>
              </a:spcBef>
              <a:spcAft>
                <a:spcPts val="0"/>
              </a:spcAft>
              <a:buClr>
                <a:srgbClr val="A5A5A5"/>
              </a:buClr>
              <a:buSzPts val="2590"/>
              <a:buFont typeface="Arial"/>
              <a:buChar char="•"/>
            </a:pPr>
            <a:r>
              <a:rPr b="0" i="0" lang="sk-SK" sz="2590" u="none" cap="none" strike="noStrike">
                <a:solidFill>
                  <a:srgbClr val="A5A5A5"/>
                </a:solidFill>
                <a:latin typeface="Garamond"/>
                <a:ea typeface="Garamond"/>
                <a:cs typeface="Garamond"/>
                <a:sym typeface="Garamond"/>
              </a:rPr>
              <a:t>Vortex line density &amp; hydrodynamics</a:t>
            </a:r>
            <a:endParaRPr/>
          </a:p>
          <a:p>
            <a:pPr indent="-457200" lvl="1" marL="857250" marR="0" rtl="0" algn="l">
              <a:lnSpc>
                <a:spcPct val="80000"/>
              </a:lnSpc>
              <a:spcBef>
                <a:spcPts val="518"/>
              </a:spcBef>
              <a:spcAft>
                <a:spcPts val="0"/>
              </a:spcAft>
              <a:buClr>
                <a:srgbClr val="A5A5A5"/>
              </a:buClr>
              <a:buSzPts val="2590"/>
              <a:buFont typeface="Arial"/>
              <a:buChar char="•"/>
            </a:pPr>
            <a:r>
              <a:rPr b="0" i="0" lang="sk-SK" sz="2590" u="none" cap="none" strike="noStrike">
                <a:solidFill>
                  <a:srgbClr val="A5A5A5"/>
                </a:solidFill>
                <a:latin typeface="Garamond"/>
                <a:ea typeface="Garamond"/>
                <a:cs typeface="Garamond"/>
                <a:sym typeface="Garamond"/>
              </a:rPr>
              <a:t>Correlations</a:t>
            </a:r>
            <a:endParaRPr b="0" i="0" sz="2590" u="none" cap="none" strike="noStrike">
              <a:solidFill>
                <a:srgbClr val="A5A5A5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indent="-514350" lvl="0" marL="514350" marR="0" rtl="0" algn="l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rgbClr val="A5A5A5"/>
              </a:buClr>
              <a:buSzPts val="2960"/>
              <a:buFont typeface="Calibri"/>
              <a:buAutoNum type="arabicPeriod"/>
            </a:pPr>
            <a:r>
              <a:rPr b="1" lang="sk-SK" sz="2960">
                <a:solidFill>
                  <a:srgbClr val="A5A5A5"/>
                </a:solidFill>
                <a:latin typeface="Garamond"/>
                <a:ea typeface="Garamond"/>
                <a:cs typeface="Garamond"/>
                <a:sym typeface="Garamond"/>
              </a:rPr>
              <a:t>Summary</a:t>
            </a:r>
            <a:endParaRPr sz="2960">
              <a:solidFill>
                <a:srgbClr val="A5A5A5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217" name="Shape 217"/>
          <p:cNvSpPr txBox="1"/>
          <p:nvPr/>
        </p:nvSpPr>
        <p:spPr>
          <a:xfrm>
            <a:off x="0" y="6597353"/>
            <a:ext cx="9144000" cy="260647"/>
          </a:xfrm>
          <a:prstGeom prst="rect">
            <a:avLst/>
          </a:prstGeom>
          <a:solidFill>
            <a:srgbClr val="538CD5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75"/>
              <a:buFont typeface="Calibri"/>
              <a:buNone/>
            </a:pPr>
            <a:r>
              <a:rPr b="1" lang="sk-SK" sz="1275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Jakub Bahyl   			</a:t>
            </a:r>
            <a:r>
              <a:rPr lang="sk-SK" sz="1275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Mgr. Thesis Defense      </a:t>
            </a:r>
            <a:r>
              <a:rPr b="1" lang="sk-SK" sz="1275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			                                  6/29         </a:t>
            </a:r>
            <a:endParaRPr b="1"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nimation of the fundamental vibrational mode of a tuning fork" id="222" name="Shape 2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59994" y="1449916"/>
            <a:ext cx="1256022" cy="25120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Shape 2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5298" y="1645860"/>
            <a:ext cx="1224137" cy="4578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Shape 2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174114" y="4048175"/>
            <a:ext cx="4044485" cy="22180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Shape 22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052869" y="2369869"/>
            <a:ext cx="1280842" cy="1230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Shape 2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0800000">
            <a:off x="5026831" y="2377840"/>
            <a:ext cx="1280842" cy="1230613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Shape 227"/>
          <p:cNvSpPr/>
          <p:nvPr/>
        </p:nvSpPr>
        <p:spPr>
          <a:xfrm>
            <a:off x="4716016" y="4659565"/>
            <a:ext cx="482931" cy="980446"/>
          </a:xfrm>
          <a:prstGeom prst="ellipse">
            <a:avLst/>
          </a:prstGeom>
          <a:noFill/>
          <a:ln cap="flat" cmpd="sng" w="76200">
            <a:solidFill>
              <a:srgbClr val="007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Shape 228"/>
          <p:cNvSpPr/>
          <p:nvPr/>
        </p:nvSpPr>
        <p:spPr>
          <a:xfrm>
            <a:off x="3059832" y="4628109"/>
            <a:ext cx="455896" cy="898281"/>
          </a:xfrm>
          <a:prstGeom prst="ellipse">
            <a:avLst/>
          </a:prstGeom>
          <a:noFill/>
          <a:ln cap="flat" cmpd="sng" w="76200">
            <a:solidFill>
              <a:srgbClr val="007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" name="Shape 229"/>
          <p:cNvSpPr/>
          <p:nvPr/>
        </p:nvSpPr>
        <p:spPr>
          <a:xfrm>
            <a:off x="521323" y="5422456"/>
            <a:ext cx="792088" cy="461665"/>
          </a:xfrm>
          <a:prstGeom prst="rect">
            <a:avLst/>
          </a:prstGeom>
          <a:noFill/>
          <a:ln cap="flat" cmpd="sng" w="571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0" name="Shape 23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936402" y="1627276"/>
            <a:ext cx="2027438" cy="4567943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Shape 231"/>
          <p:cNvSpPr/>
          <p:nvPr/>
        </p:nvSpPr>
        <p:spPr>
          <a:xfrm>
            <a:off x="7668343" y="2202961"/>
            <a:ext cx="648073" cy="3681160"/>
          </a:xfrm>
          <a:prstGeom prst="rect">
            <a:avLst/>
          </a:prstGeom>
          <a:noFill/>
          <a:ln cap="flat" cmpd="sng" w="57150">
            <a:solidFill>
              <a:srgbClr val="FFFF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32" name="Shape 232"/>
          <p:cNvCxnSpPr>
            <a:stCxn id="231" idx="0"/>
          </p:cNvCxnSpPr>
          <p:nvPr/>
        </p:nvCxnSpPr>
        <p:spPr>
          <a:xfrm rot="10800000">
            <a:off x="7992379" y="1196761"/>
            <a:ext cx="0" cy="1006200"/>
          </a:xfrm>
          <a:prstGeom prst="straightConnector1">
            <a:avLst/>
          </a:prstGeom>
          <a:noFill/>
          <a:ln cap="flat" cmpd="sng" w="3810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33" name="Shape 233"/>
          <p:cNvSpPr/>
          <p:nvPr/>
        </p:nvSpPr>
        <p:spPr>
          <a:xfrm>
            <a:off x="288575" y="1635451"/>
            <a:ext cx="1240860" cy="4567942"/>
          </a:xfrm>
          <a:prstGeom prst="rect">
            <a:avLst/>
          </a:prstGeom>
          <a:noFill/>
          <a:ln cap="flat" cmpd="sng" w="5715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34" name="Shape 234"/>
          <p:cNvCxnSpPr/>
          <p:nvPr/>
        </p:nvCxnSpPr>
        <p:spPr>
          <a:xfrm>
            <a:off x="912937" y="1196752"/>
            <a:ext cx="7079443" cy="0"/>
          </a:xfrm>
          <a:prstGeom prst="straightConnector1">
            <a:avLst/>
          </a:prstGeom>
          <a:noFill/>
          <a:ln cap="flat" cmpd="sng" w="3810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5" name="Shape 235"/>
          <p:cNvCxnSpPr>
            <a:stCxn id="223" idx="0"/>
          </p:cNvCxnSpPr>
          <p:nvPr/>
        </p:nvCxnSpPr>
        <p:spPr>
          <a:xfrm rot="10800000">
            <a:off x="908967" y="1196760"/>
            <a:ext cx="8400" cy="449100"/>
          </a:xfrm>
          <a:prstGeom prst="straightConnector1">
            <a:avLst/>
          </a:prstGeom>
          <a:noFill/>
          <a:ln cap="flat" cmpd="sng" w="3810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36" name="Shape 236"/>
          <p:cNvSpPr/>
          <p:nvPr/>
        </p:nvSpPr>
        <p:spPr>
          <a:xfrm>
            <a:off x="2151905" y="4048176"/>
            <a:ext cx="4066694" cy="2218094"/>
          </a:xfrm>
          <a:prstGeom prst="rect">
            <a:avLst/>
          </a:prstGeom>
          <a:noFill/>
          <a:ln cap="flat" cmpd="sng" w="571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37" name="Shape 237"/>
          <p:cNvCxnSpPr/>
          <p:nvPr/>
        </p:nvCxnSpPr>
        <p:spPr>
          <a:xfrm flipH="1" rot="10800000">
            <a:off x="1313411" y="4043541"/>
            <a:ext cx="860703" cy="1378915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8" name="Shape 238"/>
          <p:cNvCxnSpPr/>
          <p:nvPr/>
        </p:nvCxnSpPr>
        <p:spPr>
          <a:xfrm>
            <a:off x="1313411" y="5865140"/>
            <a:ext cx="838494" cy="401129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39" name="Shape 239"/>
          <p:cNvSpPr/>
          <p:nvPr/>
        </p:nvSpPr>
        <p:spPr>
          <a:xfrm>
            <a:off x="3865803" y="4659565"/>
            <a:ext cx="396383" cy="516552"/>
          </a:xfrm>
          <a:prstGeom prst="ellipse">
            <a:avLst/>
          </a:prstGeom>
          <a:noFill/>
          <a:ln cap="flat" cmpd="sng" w="76200">
            <a:solidFill>
              <a:srgbClr val="92D05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Shape 240"/>
          <p:cNvSpPr txBox="1"/>
          <p:nvPr/>
        </p:nvSpPr>
        <p:spPr>
          <a:xfrm>
            <a:off x="287821" y="188640"/>
            <a:ext cx="2405469" cy="720080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</a:pPr>
            <a:r>
              <a:rPr lang="sk-SK" sz="4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Apparatus</a:t>
            </a:r>
            <a:endParaRPr sz="4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41" name="Shape 241"/>
          <p:cNvCxnSpPr>
            <a:stCxn id="226" idx="0"/>
          </p:cNvCxnSpPr>
          <p:nvPr/>
        </p:nvCxnSpPr>
        <p:spPr>
          <a:xfrm flipH="1">
            <a:off x="5003052" y="3608453"/>
            <a:ext cx="664200" cy="1051200"/>
          </a:xfrm>
          <a:prstGeom prst="straightConnector1">
            <a:avLst/>
          </a:prstGeom>
          <a:noFill/>
          <a:ln cap="flat" cmpd="sng" w="38100">
            <a:solidFill>
              <a:srgbClr val="0070C0"/>
            </a:solidFill>
            <a:prstDash val="solid"/>
            <a:round/>
            <a:headEnd len="med" w="med" type="stealth"/>
            <a:tailEnd len="sm" w="sm" type="none"/>
          </a:ln>
        </p:spPr>
      </p:cxnSp>
      <p:cxnSp>
        <p:nvCxnSpPr>
          <p:cNvPr id="242" name="Shape 242"/>
          <p:cNvCxnSpPr>
            <a:stCxn id="225" idx="2"/>
          </p:cNvCxnSpPr>
          <p:nvPr/>
        </p:nvCxnSpPr>
        <p:spPr>
          <a:xfrm>
            <a:off x="2693290" y="3600482"/>
            <a:ext cx="546300" cy="1033800"/>
          </a:xfrm>
          <a:prstGeom prst="straightConnector1">
            <a:avLst/>
          </a:prstGeom>
          <a:noFill/>
          <a:ln cap="flat" cmpd="sng" w="38100">
            <a:solidFill>
              <a:srgbClr val="0070C0"/>
            </a:solidFill>
            <a:prstDash val="solid"/>
            <a:round/>
            <a:headEnd len="med" w="med" type="stealth"/>
            <a:tailEnd len="sm" w="sm" type="none"/>
          </a:ln>
        </p:spPr>
      </p:cxnSp>
      <p:cxnSp>
        <p:nvCxnSpPr>
          <p:cNvPr id="243" name="Shape 243"/>
          <p:cNvCxnSpPr>
            <a:endCxn id="239" idx="0"/>
          </p:cNvCxnSpPr>
          <p:nvPr/>
        </p:nvCxnSpPr>
        <p:spPr>
          <a:xfrm flipH="1">
            <a:off x="4063995" y="3691765"/>
            <a:ext cx="74100" cy="967800"/>
          </a:xfrm>
          <a:prstGeom prst="straightConnector1">
            <a:avLst/>
          </a:prstGeom>
          <a:noFill/>
          <a:ln cap="flat" cmpd="sng" w="38100">
            <a:solidFill>
              <a:srgbClr val="92D050"/>
            </a:solidFill>
            <a:prstDash val="solid"/>
            <a:round/>
            <a:headEnd len="med" w="med" type="stealth"/>
            <a:tailEnd len="sm" w="sm" type="none"/>
          </a:ln>
        </p:spPr>
      </p:cxnSp>
      <p:sp>
        <p:nvSpPr>
          <p:cNvPr id="244" name="Shape 244"/>
          <p:cNvSpPr txBox="1"/>
          <p:nvPr/>
        </p:nvSpPr>
        <p:spPr>
          <a:xfrm>
            <a:off x="0" y="6597352"/>
            <a:ext cx="9144000" cy="260647"/>
          </a:xfrm>
          <a:prstGeom prst="rect">
            <a:avLst/>
          </a:prstGeom>
          <a:solidFill>
            <a:srgbClr val="538CD5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75"/>
              <a:buFont typeface="Calibri"/>
              <a:buNone/>
            </a:pPr>
            <a:r>
              <a:rPr b="1" lang="sk-SK" sz="1275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Jakub Bahyl   			</a:t>
            </a:r>
            <a:r>
              <a:rPr lang="sk-SK" sz="1275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Bc. Thesis Defense      </a:t>
            </a:r>
            <a:r>
              <a:rPr b="1" lang="sk-SK" sz="1275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			                      </a:t>
            </a:r>
            <a:endParaRPr b="1"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5" name="Shape 24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131840" y="332656"/>
            <a:ext cx="5724525" cy="44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Motív Offic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otív Offic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